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43"/>
  </p:notesMasterIdLst>
  <p:handoutMasterIdLst>
    <p:handoutMasterId r:id="rId44"/>
  </p:handoutMasterIdLst>
  <p:sldIdLst>
    <p:sldId id="270" r:id="rId17"/>
    <p:sldId id="575" r:id="rId18"/>
    <p:sldId id="554" r:id="rId19"/>
    <p:sldId id="581" r:id="rId20"/>
    <p:sldId id="3042" r:id="rId21"/>
    <p:sldId id="262" r:id="rId22"/>
    <p:sldId id="1069" r:id="rId23"/>
    <p:sldId id="937" r:id="rId24"/>
    <p:sldId id="260" r:id="rId25"/>
    <p:sldId id="3048" r:id="rId26"/>
    <p:sldId id="2664" r:id="rId27"/>
    <p:sldId id="3046" r:id="rId28"/>
    <p:sldId id="3047" r:id="rId29"/>
    <p:sldId id="3049" r:id="rId30"/>
    <p:sldId id="3031" r:id="rId31"/>
    <p:sldId id="3032" r:id="rId32"/>
    <p:sldId id="261" r:id="rId33"/>
    <p:sldId id="3033" r:id="rId34"/>
    <p:sldId id="2986" r:id="rId35"/>
    <p:sldId id="577" r:id="rId36"/>
    <p:sldId id="3043" r:id="rId37"/>
    <p:sldId id="3050" r:id="rId38"/>
    <p:sldId id="265" r:id="rId39"/>
    <p:sldId id="266" r:id="rId40"/>
    <p:sldId id="3044" r:id="rId41"/>
    <p:sldId id="267" r:id="rId42"/>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00CC"/>
    <a:srgbClr val="888888"/>
    <a:srgbClr val="990000"/>
    <a:srgbClr val="03447C"/>
    <a:srgbClr val="054783"/>
    <a:srgbClr val="D9D9D9"/>
    <a:srgbClr val="FFFFFF"/>
    <a:srgbClr val="000000"/>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5739" autoAdjust="0"/>
  </p:normalViewPr>
  <p:slideViewPr>
    <p:cSldViewPr snapToGrid="0" snapToObjects="1">
      <p:cViewPr varScale="1">
        <p:scale>
          <a:sx n="97" d="100"/>
          <a:sy n="97" d="100"/>
        </p:scale>
        <p:origin x="216" y="800"/>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viewProps" Target="viewProps.xml"/><Relationship Id="rId20" Type="http://schemas.openxmlformats.org/officeDocument/2006/relationships/slide" Target="slides/slide4.xml"/><Relationship Id="rId41"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10/14/21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26</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dirty="0">
                <a:solidFill>
                  <a:srgbClr val="1D1D1A"/>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2687755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4.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0.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5.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1.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3.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2021/10/14</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116" r:id="rId13"/>
    <p:sldLayoutId id="21474842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52.jpeg"/><Relationship Id="rId4" Type="http://schemas.openxmlformats.org/officeDocument/2006/relationships/hyperlink" Target="https://youtu.be/j2m5YMnHvQQ"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benkoo@mail.tsinghua.edu.cn" TargetMode="Externa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www.youtube.com/watch?v=vHHBptK2RUo" TargetMode="External"/><Relationship Id="rId7" Type="http://schemas.openxmlformats.org/officeDocument/2006/relationships/image" Target="../media/image64.png"/><Relationship Id="rId2" Type="http://schemas.openxmlformats.org/officeDocument/2006/relationships/hyperlink" Target="http://dataxu.com/" TargetMode="External"/><Relationship Id="rId1" Type="http://schemas.openxmlformats.org/officeDocument/2006/relationships/slideLayout" Target="../slideLayouts/slideLayout2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di.ens.fr/~cousot/COUSOTpapers/POPL77.s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youtube.com/watch?v=vHHBptK2RUo" TargetMode="External"/><Relationship Id="rId1" Type="http://schemas.openxmlformats.org/officeDocument/2006/relationships/slideLayout" Target="../slideLayouts/slideLayout23.xml"/><Relationship Id="rId5" Type="http://schemas.openxmlformats.org/officeDocument/2006/relationships/image" Target="../media/image67.png"/><Relationship Id="rId4" Type="http://schemas.openxmlformats.org/officeDocument/2006/relationships/hyperlink" Target="https://www.youtube.com/watch?v=IBlfJerAcRw"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www.nasa.gov/missions/shuttle/iss_china.html" TargetMode="External"/><Relationship Id="rId7" Type="http://schemas.openxmlformats.org/officeDocument/2006/relationships/image" Target="../media/image29.jpeg"/><Relationship Id="rId2" Type="http://schemas.openxmlformats.org/officeDocument/2006/relationships/image" Target="../media/image27.jpeg"/><Relationship Id="rId1" Type="http://schemas.openxmlformats.org/officeDocument/2006/relationships/slideLayout" Target="../slideLayouts/slideLayout23.xml"/><Relationship Id="rId6" Type="http://schemas.openxmlformats.org/officeDocument/2006/relationships/hyperlink" Target="https://www.globaltimes.cn/page/202106/1227198.shtml" TargetMode="External"/><Relationship Id="rId5" Type="http://schemas.openxmlformats.org/officeDocument/2006/relationships/hyperlink" Target="https://history.nasa.gov/sp4801-chapter7.pdf" TargetMode="External"/><Relationship Id="rId4" Type="http://schemas.openxmlformats.org/officeDocument/2006/relationships/image" Target="../media/image28.png"/><Relationship Id="rId9" Type="http://schemas.openxmlformats.org/officeDocument/2006/relationships/image" Target="../media/image30.jpe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574041" y="1483542"/>
            <a:ext cx="7853267" cy="963096"/>
          </a:xfrm>
        </p:spPr>
        <p:txBody>
          <a:bodyPr>
            <a:normAutofit fontScale="90000"/>
          </a:bodyPr>
          <a:lstStyle/>
          <a:p>
            <a:r>
              <a:rPr lang="zh-CN" altLang="zh-CN" dirty="0"/>
              <a:t>基于</a:t>
            </a:r>
            <a:r>
              <a:rPr lang="zh-CN" altLang="en-US" dirty="0"/>
              <a:t>系统</a:t>
            </a:r>
            <a:r>
              <a:rPr lang="zh-CN" altLang="zh-CN" dirty="0"/>
              <a:t>代数</a:t>
            </a:r>
            <a:r>
              <a:rPr lang="zh-CN" altLang="en-US" dirty="0"/>
              <a:t>的</a:t>
            </a:r>
            <a:r>
              <a:rPr lang="zh-CN" altLang="zh-CN" dirty="0"/>
              <a:t>元语言</a:t>
            </a:r>
            <a:r>
              <a:rPr lang="zh-CN" altLang="en-US" dirty="0"/>
              <a:t>：</a:t>
            </a:r>
            <a:br>
              <a:rPr lang="en-US" altLang="zh-CN" dirty="0"/>
            </a:br>
            <a:r>
              <a:rPr lang="zh-CN" altLang="en-US" dirty="0"/>
              <a:t>代数化建构与评估系统设计方案的理论与案例</a:t>
            </a:r>
          </a:p>
        </p:txBody>
      </p:sp>
      <p:sp>
        <p:nvSpPr>
          <p:cNvPr id="6" name="Rectangle 65"/>
          <p:cNvSpPr txBox="1">
            <a:spLocks noChangeArrowheads="1"/>
          </p:cNvSpPr>
          <p:nvPr/>
        </p:nvSpPr>
        <p:spPr>
          <a:xfrm>
            <a:off x="574041" y="2596390"/>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2021-10-14</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574041" y="520446"/>
            <a:ext cx="9657354" cy="604019"/>
          </a:xfrm>
          <a:prstGeom prst="rect">
            <a:avLst/>
          </a:prstGeom>
        </p:spPr>
        <p:txBody>
          <a:bodyPr lIns="0" tIns="0" rIns="0" bIns="0" anchor="t">
            <a:normAutofit fontScale="975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dirty="0"/>
              <a:t>Algebra of Systems (AoS) as a Meta Language</a:t>
            </a:r>
            <a:endParaRPr lang="zh-CN" altLang="en-US" dirty="0"/>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BB001-6B2F-3245-897D-28DAC5417ECF}"/>
              </a:ext>
            </a:extLst>
          </p:cNvPr>
          <p:cNvPicPr>
            <a:picLocks noChangeAspect="1"/>
          </p:cNvPicPr>
          <p:nvPr/>
        </p:nvPicPr>
        <p:blipFill>
          <a:blip r:embed="rId2"/>
          <a:stretch>
            <a:fillRect/>
          </a:stretch>
        </p:blipFill>
        <p:spPr>
          <a:xfrm>
            <a:off x="1412560" y="1403120"/>
            <a:ext cx="8853773" cy="5238788"/>
          </a:xfrm>
          <a:prstGeom prst="rect">
            <a:avLst/>
          </a:prstGeom>
        </p:spPr>
      </p:pic>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系统描述语言的类型：</a:t>
            </a:r>
            <a:r>
              <a:rPr lang="zh-CN" altLang="en-TW" sz="2200" b="1" dirty="0">
                <a:latin typeface="微软雅黑" panose="020B0503020204020204" pitchFamily="34" charset="-122"/>
                <a:ea typeface="微软雅黑" panose="020B0503020204020204" pitchFamily="34" charset="-122"/>
              </a:rPr>
              <a:t>算元</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名词片语</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的分类空间</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703" y="1311116"/>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9434" y="5454880"/>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0414" y="5779947"/>
            <a:ext cx="1401437" cy="78480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etLogo Desktop">
            <a:extLst>
              <a:ext uri="{FF2B5EF4-FFF2-40B4-BE49-F238E27FC236}">
                <a16:creationId xmlns:a16="http://schemas.microsoft.com/office/drawing/2014/main" id="{62AABCA4-62D3-934B-837A-F7DDCC4036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9434" y="1311116"/>
            <a:ext cx="895865" cy="8958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810311" y="2161745"/>
            <a:ext cx="2954655" cy="369332"/>
          </a:xfrm>
          <a:prstGeom prst="rect">
            <a:avLst/>
          </a:prstGeom>
          <a:noFill/>
        </p:spPr>
        <p:txBody>
          <a:bodyPr wrap="none" rtlCol="0">
            <a:spAutoFit/>
          </a:bodyPr>
          <a:lstStyle/>
          <a:p>
            <a:r>
              <a:rPr lang="en-TW" dirty="0"/>
              <a:t>多代理与微分方程仿真引擎</a:t>
            </a:r>
          </a:p>
        </p:txBody>
      </p:sp>
    </p:spTree>
    <p:extLst>
      <p:ext uri="{BB962C8B-B14F-4D97-AF65-F5344CB8AC3E}">
        <p14:creationId xmlns:p14="http://schemas.microsoft.com/office/powerpoint/2010/main" val="1235347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3880022" y="5880776"/>
            <a:ext cx="79743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54" fontAlgn="base">
              <a:spcBef>
                <a:spcPct val="0"/>
              </a:spcBef>
              <a:spcAft>
                <a:spcPct val="0"/>
              </a:spcAft>
              <a:buClr>
                <a:srgbClr val="000000"/>
              </a:buClr>
              <a:defRPr/>
            </a:pPr>
            <a:r>
              <a:rPr lang="zh-CN" altLang="en-US" sz="1600" b="1" kern="0" dirty="0">
                <a:latin typeface="Arial" charset="0"/>
                <a:ea typeface="Arial" charset="0"/>
                <a:cs typeface="Arial" charset="0"/>
                <a:sym typeface="Arial"/>
              </a:rPr>
              <a:t>表格来自 </a:t>
            </a:r>
            <a:r>
              <a:rPr lang="en-US" altLang="zh-CN" sz="1600" b="1" kern="0" dirty="0">
                <a:latin typeface="Arial" charset="0"/>
                <a:ea typeface="Arial" charset="0"/>
                <a:cs typeface="Arial" charset="0"/>
                <a:sym typeface="Arial"/>
              </a:rPr>
              <a:t>Mathematical Models: A Sketch for the Philosophy of Math (1981)</a:t>
            </a:r>
            <a:endParaRPr lang="zh-CN" altLang="en-US" sz="1600" b="1" kern="0" dirty="0">
              <a:latin typeface="Arial" charset="0"/>
              <a:ea typeface="Arial" charset="0"/>
              <a:cs typeface="Arial" charset="0"/>
              <a:sym typeface="Arial"/>
            </a:endParaRPr>
          </a:p>
        </p:txBody>
      </p:sp>
      <p:sp>
        <p:nvSpPr>
          <p:cNvPr id="6" name="Rectangle 5"/>
          <p:cNvSpPr/>
          <p:nvPr/>
        </p:nvSpPr>
        <p:spPr>
          <a:xfrm>
            <a:off x="6325499" y="6120378"/>
            <a:ext cx="4893521" cy="338554"/>
          </a:xfrm>
          <a:prstGeom prst="rect">
            <a:avLst/>
          </a:prstGeom>
        </p:spPr>
        <p:txBody>
          <a:bodyPr wrap="square">
            <a:spAutoFit/>
          </a:bodyPr>
          <a:lstStyle/>
          <a:p>
            <a:pPr defTabSz="914354" eaLnBrk="0" fontAlgn="base" hangingPunct="0">
              <a:spcBef>
                <a:spcPct val="0"/>
              </a:spcBef>
              <a:spcAft>
                <a:spcPct val="0"/>
              </a:spcAft>
              <a:buClr>
                <a:srgbClr val="000000"/>
              </a:buClr>
              <a:defRPr/>
            </a:pPr>
            <a:r>
              <a:rPr lang="en-US" sz="1600" dirty="0">
                <a:latin typeface="Arial" charset="0"/>
                <a:ea typeface="Arial" charset="0"/>
                <a:cs typeface="Arial" charset="0"/>
              </a:rPr>
              <a:t>b</a:t>
            </a:r>
            <a:r>
              <a:rPr lang="en-US" sz="1600" kern="0" dirty="0">
                <a:latin typeface="Arial" charset="0"/>
                <a:ea typeface="Arial" charset="0"/>
                <a:cs typeface="Arial" charset="0"/>
                <a:sym typeface="Arial"/>
              </a:rPr>
              <a:t>y Saunders Mac Lane</a:t>
            </a:r>
            <a:r>
              <a:rPr lang="en-US" sz="1600" dirty="0">
                <a:latin typeface="Arial" charset="0"/>
                <a:ea typeface="Arial" charset="0"/>
                <a:cs typeface="Arial" charset="0"/>
              </a:rPr>
              <a:t>, </a:t>
            </a:r>
            <a:r>
              <a:rPr lang="en-US" altLang="zh-CN" sz="1600" kern="0" dirty="0">
                <a:latin typeface="Arial" charset="0"/>
                <a:ea typeface="Arial" charset="0"/>
                <a:cs typeface="Arial" charset="0"/>
                <a:sym typeface="Arial"/>
              </a:rPr>
              <a:t>founder of Category Theory</a:t>
            </a:r>
            <a:endParaRPr lang="en-US" sz="1600" i="1" kern="0" dirty="0">
              <a:latin typeface="Arial" charset="0"/>
              <a:ea typeface="Arial" charset="0"/>
              <a:cs typeface="Arial" charset="0"/>
              <a:sym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546912538"/>
              </p:ext>
            </p:extLst>
          </p:nvPr>
        </p:nvGraphicFramePr>
        <p:xfrm>
          <a:off x="767354" y="1471367"/>
          <a:ext cx="10451666" cy="4438360"/>
        </p:xfrm>
        <a:graphic>
          <a:graphicData uri="http://schemas.openxmlformats.org/drawingml/2006/table">
            <a:tbl>
              <a:tblPr firstRow="1" bandRow="1">
                <a:tableStyleId>{5C22544A-7EE6-4342-B048-85BDC9FD1C3A}</a:tableStyleId>
              </a:tblPr>
              <a:tblGrid>
                <a:gridCol w="5225833">
                  <a:extLst>
                    <a:ext uri="{9D8B030D-6E8A-4147-A177-3AD203B41FA5}">
                      <a16:colId xmlns:a16="http://schemas.microsoft.com/office/drawing/2014/main" val="20000"/>
                    </a:ext>
                  </a:extLst>
                </a:gridCol>
                <a:gridCol w="5225833">
                  <a:extLst>
                    <a:ext uri="{9D8B030D-6E8A-4147-A177-3AD203B41FA5}">
                      <a16:colId xmlns:a16="http://schemas.microsoft.com/office/drawing/2014/main" val="20001"/>
                    </a:ext>
                  </a:extLst>
                </a:gridCol>
              </a:tblGrid>
              <a:tr h="443836">
                <a:tc>
                  <a:txBody>
                    <a:bodyPr/>
                    <a:lstStyle/>
                    <a:p>
                      <a:r>
                        <a:rPr lang="en-US" sz="1300" dirty="0" err="1"/>
                        <a:t>计数</a:t>
                      </a:r>
                      <a:r>
                        <a:rPr lang="zh-CN" altLang="en-US" sz="1300" dirty="0"/>
                        <a:t>、枚举（</a:t>
                      </a:r>
                      <a:r>
                        <a:rPr lang="en-US" sz="1300" dirty="0"/>
                        <a:t>Counting, Enumerating</a:t>
                      </a:r>
                      <a:r>
                        <a:rPr lang="zh-CN" altLang="en-US" sz="1300" dirty="0"/>
                        <a:t>）</a:t>
                      </a:r>
                      <a:endParaRPr lang="en-US" sz="1300" dirty="0"/>
                    </a:p>
                  </a:txBody>
                  <a:tcPr/>
                </a:tc>
                <a:tc>
                  <a:txBody>
                    <a:bodyPr/>
                    <a:lstStyle/>
                    <a:p>
                      <a:r>
                        <a:rPr lang="en-US" sz="1300" dirty="0" err="1"/>
                        <a:t>算元对象</a:t>
                      </a:r>
                      <a:r>
                        <a:rPr lang="zh-CN" altLang="en-US" sz="1300" dirty="0"/>
                        <a:t> （命名空间）</a:t>
                      </a:r>
                      <a:endParaRPr lang="en-US" sz="1300" dirty="0"/>
                    </a:p>
                  </a:txBody>
                  <a:tcPr/>
                </a:tc>
                <a:extLst>
                  <a:ext uri="{0D108BD9-81ED-4DB2-BD59-A6C34878D82A}">
                    <a16:rowId xmlns:a16="http://schemas.microsoft.com/office/drawing/2014/main" val="10000"/>
                  </a:ext>
                </a:extLst>
              </a:tr>
              <a:tr h="443836">
                <a:tc>
                  <a:txBody>
                    <a:bodyPr/>
                    <a:lstStyle/>
                    <a:p>
                      <a:r>
                        <a:rPr lang="en-US" sz="1300" dirty="0"/>
                        <a:t>Measuring</a:t>
                      </a:r>
                      <a:r>
                        <a:rPr lang="zh-CN" altLang="en-US" sz="1300" dirty="0"/>
                        <a:t> （度量）</a:t>
                      </a:r>
                      <a:endParaRPr lang="en-US" sz="1300" dirty="0"/>
                    </a:p>
                  </a:txBody>
                  <a:tcPr/>
                </a:tc>
                <a:tc>
                  <a:txBody>
                    <a:bodyPr/>
                    <a:lstStyle/>
                    <a:p>
                      <a:r>
                        <a:rPr lang="en-US" sz="1300" dirty="0"/>
                        <a:t>Real Numbers, Calculus, Analysis</a:t>
                      </a:r>
                    </a:p>
                  </a:txBody>
                  <a:tcPr/>
                </a:tc>
                <a:extLst>
                  <a:ext uri="{0D108BD9-81ED-4DB2-BD59-A6C34878D82A}">
                    <a16:rowId xmlns:a16="http://schemas.microsoft.com/office/drawing/2014/main" val="10001"/>
                  </a:ext>
                </a:extLst>
              </a:tr>
              <a:tr h="443836">
                <a:tc>
                  <a:txBody>
                    <a:bodyPr/>
                    <a:lstStyle/>
                    <a:p>
                      <a:r>
                        <a:rPr lang="en-US" sz="1300" dirty="0"/>
                        <a:t>Shaping</a:t>
                      </a:r>
                      <a:r>
                        <a:rPr lang="zh-CN" altLang="en-US" sz="1300" dirty="0"/>
                        <a:t>      （分辨形体）</a:t>
                      </a:r>
                      <a:endParaRPr lang="en-US" sz="1300" dirty="0"/>
                    </a:p>
                  </a:txBody>
                  <a:tcPr/>
                </a:tc>
                <a:tc>
                  <a:txBody>
                    <a:bodyPr/>
                    <a:lstStyle/>
                    <a:p>
                      <a:r>
                        <a:rPr lang="en-US" sz="1300" dirty="0"/>
                        <a:t>Geometry,</a:t>
                      </a:r>
                      <a:r>
                        <a:rPr lang="en-US" sz="1300" baseline="0" dirty="0"/>
                        <a:t> Topology</a:t>
                      </a:r>
                      <a:endParaRPr lang="en-US" sz="1300" dirty="0"/>
                    </a:p>
                  </a:txBody>
                  <a:tcPr/>
                </a:tc>
                <a:extLst>
                  <a:ext uri="{0D108BD9-81ED-4DB2-BD59-A6C34878D82A}">
                    <a16:rowId xmlns:a16="http://schemas.microsoft.com/office/drawing/2014/main" val="10002"/>
                  </a:ext>
                </a:extLst>
              </a:tr>
              <a:tr h="443836">
                <a:tc>
                  <a:txBody>
                    <a:bodyPr/>
                    <a:lstStyle/>
                    <a:p>
                      <a:r>
                        <a:rPr lang="en-US" sz="1300" dirty="0"/>
                        <a:t>Forming</a:t>
                      </a:r>
                      <a:r>
                        <a:rPr lang="zh-CN" altLang="en-US" sz="1300" dirty="0"/>
                        <a:t>      （成形）</a:t>
                      </a:r>
                      <a:endParaRPr lang="en-US" sz="1300" dirty="0"/>
                    </a:p>
                  </a:txBody>
                  <a:tcPr/>
                </a:tc>
                <a:tc>
                  <a:txBody>
                    <a:bodyPr/>
                    <a:lstStyle/>
                    <a:p>
                      <a:r>
                        <a:rPr lang="en-US" sz="1300" dirty="0"/>
                        <a:t>Symmetry, Group</a:t>
                      </a:r>
                      <a:r>
                        <a:rPr lang="en-US" sz="1300" baseline="0" dirty="0"/>
                        <a:t> Theory</a:t>
                      </a:r>
                      <a:endParaRPr lang="en-US" sz="1300" dirty="0"/>
                    </a:p>
                  </a:txBody>
                  <a:tcPr/>
                </a:tc>
                <a:extLst>
                  <a:ext uri="{0D108BD9-81ED-4DB2-BD59-A6C34878D82A}">
                    <a16:rowId xmlns:a16="http://schemas.microsoft.com/office/drawing/2014/main" val="10003"/>
                  </a:ext>
                </a:extLst>
              </a:tr>
              <a:tr h="443836">
                <a:tc>
                  <a:txBody>
                    <a:bodyPr/>
                    <a:lstStyle/>
                    <a:p>
                      <a:r>
                        <a:rPr lang="en-US" sz="1300" dirty="0"/>
                        <a:t>Estimating</a:t>
                      </a:r>
                      <a:r>
                        <a:rPr lang="zh-CN" altLang="en-US" sz="1300" dirty="0"/>
                        <a:t>   （估测）</a:t>
                      </a:r>
                      <a:endParaRPr lang="en-US" sz="1300" dirty="0"/>
                    </a:p>
                  </a:txBody>
                  <a:tcPr/>
                </a:tc>
                <a:tc>
                  <a:txBody>
                    <a:bodyPr/>
                    <a:lstStyle/>
                    <a:p>
                      <a:r>
                        <a:rPr lang="en-US" sz="1300" dirty="0"/>
                        <a:t>Probability, Measure Theory</a:t>
                      </a:r>
                    </a:p>
                  </a:txBody>
                  <a:tcPr/>
                </a:tc>
                <a:extLst>
                  <a:ext uri="{0D108BD9-81ED-4DB2-BD59-A6C34878D82A}">
                    <a16:rowId xmlns:a16="http://schemas.microsoft.com/office/drawing/2014/main" val="10004"/>
                  </a:ext>
                </a:extLst>
              </a:tr>
              <a:tr h="443836">
                <a:tc>
                  <a:txBody>
                    <a:bodyPr/>
                    <a:lstStyle/>
                    <a:p>
                      <a:r>
                        <a:rPr lang="en-US" sz="1300" dirty="0"/>
                        <a:t>Moving</a:t>
                      </a:r>
                      <a:r>
                        <a:rPr lang="zh-CN" altLang="en-US" sz="1300" dirty="0"/>
                        <a:t>         （移动）</a:t>
                      </a:r>
                      <a:endParaRPr lang="en-US" sz="1300" dirty="0"/>
                    </a:p>
                  </a:txBody>
                  <a:tcPr/>
                </a:tc>
                <a:tc>
                  <a:txBody>
                    <a:bodyPr/>
                    <a:lstStyle/>
                    <a:p>
                      <a:r>
                        <a:rPr lang="en-US" sz="1300" dirty="0"/>
                        <a:t>Mechanics, Calculus, Dynamics</a:t>
                      </a:r>
                    </a:p>
                  </a:txBody>
                  <a:tcPr/>
                </a:tc>
                <a:extLst>
                  <a:ext uri="{0D108BD9-81ED-4DB2-BD59-A6C34878D82A}">
                    <a16:rowId xmlns:a16="http://schemas.microsoft.com/office/drawing/2014/main" val="10005"/>
                  </a:ext>
                </a:extLst>
              </a:tr>
              <a:tr h="443836">
                <a:tc>
                  <a:txBody>
                    <a:bodyPr/>
                    <a:lstStyle/>
                    <a:p>
                      <a:r>
                        <a:rPr lang="en-US" sz="1300" dirty="0"/>
                        <a:t>Calculating</a:t>
                      </a:r>
                      <a:r>
                        <a:rPr lang="zh-CN" altLang="en-US" sz="1300" dirty="0"/>
                        <a:t>   （计算）</a:t>
                      </a:r>
                      <a:endParaRPr lang="en-US" sz="1300" dirty="0"/>
                    </a:p>
                  </a:txBody>
                  <a:tcPr/>
                </a:tc>
                <a:tc>
                  <a:txBody>
                    <a:bodyPr/>
                    <a:lstStyle/>
                    <a:p>
                      <a:r>
                        <a:rPr lang="en-US" sz="1300" dirty="0"/>
                        <a:t>Algebra, Numerical Analysis</a:t>
                      </a:r>
                    </a:p>
                  </a:txBody>
                  <a:tcPr/>
                </a:tc>
                <a:extLst>
                  <a:ext uri="{0D108BD9-81ED-4DB2-BD59-A6C34878D82A}">
                    <a16:rowId xmlns:a16="http://schemas.microsoft.com/office/drawing/2014/main" val="10006"/>
                  </a:ext>
                </a:extLst>
              </a:tr>
              <a:tr h="443836">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Proving</a:t>
                      </a:r>
                      <a:r>
                        <a:rPr lang="zh-CN" altLang="en-US" sz="1300" dirty="0"/>
                        <a:t>          （证明）</a:t>
                      </a:r>
                      <a:endParaRPr lang="en-US" sz="1300" dirty="0"/>
                    </a:p>
                  </a:txBody>
                  <a:tcPr/>
                </a:tc>
                <a:tc>
                  <a:txBody>
                    <a:bodyPr/>
                    <a:lstStyle/>
                    <a:p>
                      <a:r>
                        <a:rPr lang="en-US" sz="1300" dirty="0"/>
                        <a:t>Logic</a:t>
                      </a:r>
                    </a:p>
                  </a:txBody>
                  <a:tcPr/>
                </a:tc>
                <a:extLst>
                  <a:ext uri="{0D108BD9-81ED-4DB2-BD59-A6C34878D82A}">
                    <a16:rowId xmlns:a16="http://schemas.microsoft.com/office/drawing/2014/main" val="10007"/>
                  </a:ext>
                </a:extLst>
              </a:tr>
              <a:tr h="443836">
                <a:tc>
                  <a:txBody>
                    <a:bodyPr/>
                    <a:lstStyle/>
                    <a:p>
                      <a:r>
                        <a:rPr lang="en-US" sz="1300" dirty="0"/>
                        <a:t>Puzzling</a:t>
                      </a:r>
                      <a:r>
                        <a:rPr lang="zh-CN" altLang="en-US" sz="1300" dirty="0"/>
                        <a:t>          （解谜、加密）</a:t>
                      </a:r>
                      <a:endParaRPr lang="en-US" sz="1300" dirty="0"/>
                    </a:p>
                  </a:txBody>
                  <a:tcPr/>
                </a:tc>
                <a:tc>
                  <a:txBody>
                    <a:bodyPr/>
                    <a:lstStyle/>
                    <a:p>
                      <a:r>
                        <a:rPr lang="en-US" sz="1300" dirty="0"/>
                        <a:t>Combinatorics, Num</a:t>
                      </a:r>
                      <a:r>
                        <a:rPr lang="en-US" altLang="zh-CN" sz="1300" dirty="0"/>
                        <a:t>b</a:t>
                      </a:r>
                      <a:r>
                        <a:rPr lang="en-US" sz="1300" dirty="0"/>
                        <a:t>er Theory</a:t>
                      </a:r>
                    </a:p>
                  </a:txBody>
                  <a:tcPr/>
                </a:tc>
                <a:extLst>
                  <a:ext uri="{0D108BD9-81ED-4DB2-BD59-A6C34878D82A}">
                    <a16:rowId xmlns:a16="http://schemas.microsoft.com/office/drawing/2014/main" val="10008"/>
                  </a:ext>
                </a:extLst>
              </a:tr>
              <a:tr h="443836">
                <a:tc>
                  <a:txBody>
                    <a:bodyPr/>
                    <a:lstStyle/>
                    <a:p>
                      <a:r>
                        <a:rPr lang="en-US" sz="1300" dirty="0"/>
                        <a:t>Grouping</a:t>
                      </a:r>
                      <a:r>
                        <a:rPr lang="zh-CN" altLang="en-US" sz="1300" dirty="0"/>
                        <a:t>        （聚类）</a:t>
                      </a:r>
                      <a:endParaRPr lang="en-US" sz="1300" dirty="0"/>
                    </a:p>
                  </a:txBody>
                  <a:tcPr/>
                </a:tc>
                <a:tc>
                  <a:txBody>
                    <a:bodyPr/>
                    <a:lstStyle/>
                    <a:p>
                      <a:r>
                        <a:rPr lang="en-US" sz="1300" dirty="0"/>
                        <a:t>Set Theory, Combinatorics</a:t>
                      </a:r>
                    </a:p>
                  </a:txBody>
                  <a:tcPr/>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6279719" y="6494798"/>
            <a:ext cx="4939301" cy="338554"/>
          </a:xfrm>
          <a:prstGeom prst="rect">
            <a:avLst/>
          </a:prstGeom>
          <a:noFill/>
        </p:spPr>
        <p:txBody>
          <a:bodyPr wrap="none" rtlCol="0">
            <a:spAutoFit/>
          </a:bodyPr>
          <a:lstStyle/>
          <a:p>
            <a:r>
              <a:rPr lang="en-US" sz="1600" dirty="0"/>
              <a:t>Link to the </a:t>
            </a:r>
            <a:r>
              <a:rPr lang="en-US" sz="1600" dirty="0">
                <a:hlinkClick r:id="rId3"/>
              </a:rPr>
              <a:t>online paper</a:t>
            </a:r>
            <a:r>
              <a:rPr lang="en-US" sz="1600" dirty="0"/>
              <a:t>: Last accessed: October 18, 2020</a:t>
            </a:r>
            <a:endParaRPr lang="en-TW" sz="1600" dirty="0"/>
          </a:p>
        </p:txBody>
      </p:sp>
      <p:sp>
        <p:nvSpPr>
          <p:cNvPr id="8" name="标题 1">
            <a:extLst>
              <a:ext uri="{FF2B5EF4-FFF2-40B4-BE49-F238E27FC236}">
                <a16:creationId xmlns:a16="http://schemas.microsoft.com/office/drawing/2014/main" id="{62FCA676-DFE1-4C46-A7B7-2401BBDA11EF}"/>
              </a:ext>
            </a:extLst>
          </p:cNvPr>
          <p:cNvSpPr txBox="1">
            <a:spLocks/>
          </p:cNvSpPr>
          <p:nvPr/>
        </p:nvSpPr>
        <p:spPr>
          <a:xfrm>
            <a:off x="268874" y="265953"/>
            <a:ext cx="10980000" cy="468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200" b="1" dirty="0">
                <a:solidFill>
                  <a:srgbClr val="C00000"/>
                </a:solidFill>
                <a:latin typeface="微软雅黑" panose="020B0503020204020204" pitchFamily="34" charset="-122"/>
                <a:ea typeface="微软雅黑" panose="020B0503020204020204" pitchFamily="34" charset="-122"/>
              </a:rPr>
              <a:t>可计算语言的计量本质：</a:t>
            </a:r>
            <a:r>
              <a:rPr lang="zh-CN" altLang="en-TW" sz="2200" b="1" dirty="0">
                <a:solidFill>
                  <a:srgbClr val="C00000"/>
                </a:solidFill>
                <a:latin typeface="微软雅黑" panose="020B0503020204020204" pitchFamily="34" charset="-122"/>
                <a:ea typeface="微软雅黑" panose="020B0503020204020204" pitchFamily="34" charset="-122"/>
              </a:rPr>
              <a:t>算</a:t>
            </a:r>
            <a:r>
              <a:rPr lang="zh-CN" altLang="en-US" sz="2200" b="1" dirty="0">
                <a:solidFill>
                  <a:srgbClr val="C00000"/>
                </a:solidFill>
                <a:latin typeface="微软雅黑" panose="020B0503020204020204" pitchFamily="34" charset="-122"/>
                <a:ea typeface="微软雅黑" panose="020B0503020204020204" pitchFamily="34" charset="-122"/>
              </a:rPr>
              <a:t>符</a:t>
            </a:r>
            <a:r>
              <a:rPr lang="en-US" altLang="zh-CN" sz="2200" b="1"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动词片语</a:t>
            </a:r>
            <a:r>
              <a:rPr lang="en-US" altLang="zh-CN" sz="2200" b="1"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的分类空间</a:t>
            </a:r>
          </a:p>
        </p:txBody>
      </p:sp>
    </p:spTree>
    <p:extLst>
      <p:ext uri="{BB962C8B-B14F-4D97-AF65-F5344CB8AC3E}">
        <p14:creationId xmlns:p14="http://schemas.microsoft.com/office/powerpoint/2010/main" val="724276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系统表达语言的类型：可执行系统语言的分类空间</a:t>
            </a:r>
          </a:p>
        </p:txBody>
      </p:sp>
      <p:pic>
        <p:nvPicPr>
          <p:cNvPr id="11" name="Picture 10">
            <a:extLst>
              <a:ext uri="{FF2B5EF4-FFF2-40B4-BE49-F238E27FC236}">
                <a16:creationId xmlns:a16="http://schemas.microsoft.com/office/drawing/2014/main" id="{4886BFB5-80D6-FB40-8C6F-672F65FD2A1D}"/>
              </a:ext>
            </a:extLst>
          </p:cNvPr>
          <p:cNvPicPr>
            <a:picLocks noChangeAspect="1"/>
          </p:cNvPicPr>
          <p:nvPr/>
        </p:nvPicPr>
        <p:blipFill>
          <a:blip r:embed="rId2"/>
          <a:stretch>
            <a:fillRect/>
          </a:stretch>
        </p:blipFill>
        <p:spPr>
          <a:xfrm>
            <a:off x="1638175" y="1054176"/>
            <a:ext cx="9396410" cy="5587732"/>
          </a:xfrm>
          <a:prstGeom prst="rect">
            <a:avLst/>
          </a:prstGeom>
        </p:spPr>
      </p:pic>
      <p:sp>
        <p:nvSpPr>
          <p:cNvPr id="12" name="TextBox 11">
            <a:extLst>
              <a:ext uri="{FF2B5EF4-FFF2-40B4-BE49-F238E27FC236}">
                <a16:creationId xmlns:a16="http://schemas.microsoft.com/office/drawing/2014/main" id="{DF200222-8417-A144-9972-4A9B0F73B341}"/>
              </a:ext>
            </a:extLst>
          </p:cNvPr>
          <p:cNvSpPr txBox="1"/>
          <p:nvPr/>
        </p:nvSpPr>
        <p:spPr>
          <a:xfrm>
            <a:off x="377348" y="221880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算元</a:t>
            </a:r>
            <a:r>
              <a:rPr lang="zh-CN" altLang="en-US" dirty="0">
                <a:latin typeface="STXinwei" panose="02010800040101010101" pitchFamily="2" charset="-122"/>
                <a:ea typeface="STXinwei" panose="02010800040101010101" pitchFamily="2" charset="-122"/>
              </a:rPr>
              <a:t>（名词）</a:t>
            </a:r>
            <a:endParaRPr lang="en-TW"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8043643B-78CB-C545-A26B-4A8168D69209}"/>
              </a:ext>
            </a:extLst>
          </p:cNvPr>
          <p:cNvSpPr txBox="1"/>
          <p:nvPr/>
        </p:nvSpPr>
        <p:spPr>
          <a:xfrm>
            <a:off x="377348" y="284769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算符</a:t>
            </a:r>
            <a:r>
              <a:rPr lang="zh-CN" altLang="en-US" dirty="0">
                <a:latin typeface="STXinwei" panose="02010800040101010101" pitchFamily="2" charset="-122"/>
                <a:ea typeface="STXinwei" panose="02010800040101010101" pitchFamily="2" charset="-122"/>
              </a:rPr>
              <a:t>（动词）</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416652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err="1"/>
              <a:t>AoS</a:t>
            </a:r>
            <a:r>
              <a:rPr lang="en-US" dirty="0"/>
              <a:t> Methodology</a:t>
            </a:r>
            <a:r>
              <a:rPr lang="zh-CN" altLang="en-US" dirty="0"/>
              <a:t>： </a:t>
            </a:r>
            <a:r>
              <a:rPr dirty="0" err="1"/>
              <a:t>系统代数的方法论</a:t>
            </a:r>
            <a:endParaRPr dirty="0"/>
          </a:p>
        </p:txBody>
      </p:sp>
      <p:sp>
        <p:nvSpPr>
          <p:cNvPr id="12788" name="内容占位符 2"/>
          <p:cNvSpPr txBox="1"/>
          <p:nvPr/>
        </p:nvSpPr>
        <p:spPr>
          <a:xfrm>
            <a:off x="575337" y="887884"/>
            <a:ext cx="110460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系统代数</a:t>
            </a:r>
            <a:r>
              <a:rPr sz="1200" dirty="0"/>
              <a:t>： </a:t>
            </a:r>
            <a:r>
              <a:rPr sz="1200" dirty="0" err="1"/>
              <a:t>以代数的语言逻辑，表述</a:t>
            </a:r>
            <a:r>
              <a:rPr sz="1200" dirty="0"/>
              <a:t>(Represent)</a:t>
            </a:r>
            <a:r>
              <a:rPr sz="1200" dirty="0" err="1"/>
              <a:t>系统的参与对象与交互关系</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命名空间：为系统的参与对象</a:t>
            </a:r>
            <a:r>
              <a:rPr sz="1200" dirty="0"/>
              <a:t>(Object)</a:t>
            </a:r>
            <a:r>
              <a:rPr lang="zh-CN" altLang="en-US" sz="1200" dirty="0"/>
              <a:t>，</a:t>
            </a:r>
            <a:r>
              <a:rPr lang="en-TW" sz="1200" dirty="0"/>
              <a:t>互动过程(Process)</a:t>
            </a:r>
            <a:r>
              <a:rPr lang="zh-CN" altLang="en-US" sz="1200" dirty="0"/>
              <a:t> 和网络结构（</a:t>
            </a:r>
            <a:r>
              <a:rPr lang="en-US" altLang="zh-CN" sz="1200" dirty="0"/>
              <a:t>Network</a:t>
            </a:r>
            <a:r>
              <a:rPr lang="zh-CN" altLang="en-US" sz="1200" dirty="0"/>
              <a:t>）</a:t>
            </a:r>
            <a:r>
              <a:rPr sz="1200" dirty="0" err="1"/>
              <a:t>命名（赋予严谨的算元命名规则</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表述关系：以</a:t>
            </a:r>
            <a:r>
              <a:rPr lang="en-TW" sz="1200" dirty="0"/>
              <a:t>三类</a:t>
            </a:r>
            <a:r>
              <a:rPr sz="1200" dirty="0" err="1"/>
              <a:t>代数算符，表达算元（Object）之间的交互关系，并表述复合关系的结构</a:t>
            </a:r>
            <a:r>
              <a:rPr sz="1200" dirty="0"/>
              <a:t>。</a:t>
            </a:r>
          </a:p>
        </p:txBody>
      </p:sp>
      <p:pic>
        <p:nvPicPr>
          <p:cNvPr id="2" name="Picture 1">
            <a:extLst>
              <a:ext uri="{FF2B5EF4-FFF2-40B4-BE49-F238E27FC236}">
                <a16:creationId xmlns:a16="http://schemas.microsoft.com/office/drawing/2014/main" id="{D84CAC3F-776A-9C4F-93EC-3380DFC9F3C1}"/>
              </a:ext>
            </a:extLst>
          </p:cNvPr>
          <p:cNvPicPr>
            <a:picLocks noChangeAspect="1"/>
          </p:cNvPicPr>
          <p:nvPr/>
        </p:nvPicPr>
        <p:blipFill>
          <a:blip r:embed="rId2"/>
          <a:stretch>
            <a:fillRect/>
          </a:stretch>
        </p:blipFill>
        <p:spPr>
          <a:xfrm>
            <a:off x="612593" y="4590222"/>
            <a:ext cx="9935476" cy="2190741"/>
          </a:xfrm>
          <a:prstGeom prst="rect">
            <a:avLst/>
          </a:prstGeom>
        </p:spPr>
      </p:pic>
      <p:grpSp>
        <p:nvGrpSpPr>
          <p:cNvPr id="3" name="Group 2">
            <a:extLst>
              <a:ext uri="{FF2B5EF4-FFF2-40B4-BE49-F238E27FC236}">
                <a16:creationId xmlns:a16="http://schemas.microsoft.com/office/drawing/2014/main" id="{545E51CE-3361-6846-90AD-E8D0289B3A0C}"/>
              </a:ext>
            </a:extLst>
          </p:cNvPr>
          <p:cNvGrpSpPr/>
          <p:nvPr/>
        </p:nvGrpSpPr>
        <p:grpSpPr>
          <a:xfrm>
            <a:off x="2570431" y="2570922"/>
            <a:ext cx="6019800" cy="2019300"/>
            <a:chOff x="3088481" y="2305154"/>
            <a:chExt cx="6019800" cy="2019300"/>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a:blip r:embed="rId3"/>
            <a:stretch>
              <a:fillRect/>
            </a:stretch>
          </p:blipFill>
          <p:spPr>
            <a:xfrm>
              <a:off x="3088481" y="2305154"/>
              <a:ext cx="6019800" cy="2019300"/>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62539" y="2033606"/>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675996" y="2137965"/>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498654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a:t>Property Domain Specification</a:t>
            </a:r>
            <a:r>
              <a:rPr lang="zh-CN" altLang="en-US" dirty="0"/>
              <a:t>： 特性域的运算规则</a:t>
            </a:r>
            <a:endParaRPr dirty="0"/>
          </a:p>
        </p:txBody>
      </p:sp>
      <p:sp>
        <p:nvSpPr>
          <p:cNvPr id="12788" name="内容占位符 2"/>
          <p:cNvSpPr txBox="1"/>
          <p:nvPr/>
        </p:nvSpPr>
        <p:spPr>
          <a:xfrm>
            <a:off x="506793" y="1097455"/>
            <a:ext cx="55915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Property Domain</a:t>
            </a:r>
            <a:r>
              <a:rPr sz="1200" dirty="0"/>
              <a:t>： </a:t>
            </a:r>
            <a:r>
              <a:rPr lang="en-TW" sz="1200" dirty="0"/>
              <a:t>令</a:t>
            </a:r>
            <a:r>
              <a:rPr lang="zh-CN" altLang="en-US" sz="1200" dirty="0"/>
              <a:t> </a:t>
            </a:r>
            <a:r>
              <a:rPr lang="en-US" altLang="zh-CN" sz="1200" dirty="0"/>
              <a:t>P</a:t>
            </a:r>
            <a:r>
              <a:rPr lang="zh-CN" altLang="en-US" sz="1200" dirty="0"/>
              <a:t>为</a:t>
            </a:r>
            <a:r>
              <a:rPr lang="en-US" altLang="zh-CN" sz="1200" dirty="0"/>
              <a:t>Backus </a:t>
            </a:r>
            <a:r>
              <a:rPr lang="en-US" altLang="zh-CN" sz="1200" dirty="0" err="1"/>
              <a:t>Naur</a:t>
            </a:r>
            <a:r>
              <a:rPr lang="en-US" altLang="zh-CN" sz="1200" dirty="0"/>
              <a:t> Form </a:t>
            </a:r>
            <a:r>
              <a:rPr lang="zh-CN" altLang="en-US" sz="1200" dirty="0"/>
              <a:t>的字串数据范畴</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命名空间</a:t>
            </a:r>
            <a:r>
              <a:rPr sz="1200" dirty="0"/>
              <a:t>：</a:t>
            </a:r>
            <a:r>
              <a:rPr lang="en-TW" sz="1200" dirty="0"/>
              <a:t>PROP, EXPR, VAR, … 为保留字串</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运算规则</a:t>
            </a:r>
            <a:r>
              <a:rPr sz="1200" dirty="0"/>
              <a:t>：</a:t>
            </a:r>
            <a:r>
              <a:rPr lang="en-TW" sz="1200" dirty="0"/>
              <a:t>merge, substitute, delete, interp 为算符</a:t>
            </a:r>
            <a:r>
              <a:rPr sz="1200" dirty="0"/>
              <a:t>。</a:t>
            </a: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7" name="Picture 6">
            <a:extLst>
              <a:ext uri="{FF2B5EF4-FFF2-40B4-BE49-F238E27FC236}">
                <a16:creationId xmlns:a16="http://schemas.microsoft.com/office/drawing/2014/main" id="{8D60D5DB-C6C1-B74D-8CA2-189E4C3E3DEE}"/>
              </a:ext>
            </a:extLst>
          </p:cNvPr>
          <p:cNvPicPr>
            <a:picLocks noChangeAspect="1"/>
          </p:cNvPicPr>
          <p:nvPr/>
        </p:nvPicPr>
        <p:blipFill>
          <a:blip r:embed="rId4"/>
          <a:stretch>
            <a:fillRect/>
          </a:stretch>
        </p:blipFill>
        <p:spPr>
          <a:xfrm>
            <a:off x="914399" y="4965118"/>
            <a:ext cx="5664200" cy="6985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5"/>
          <a:stretch>
            <a:fillRect/>
          </a:stretch>
        </p:blipFill>
        <p:spPr>
          <a:xfrm>
            <a:off x="7241381" y="1067836"/>
            <a:ext cx="4152900" cy="1943100"/>
          </a:xfrm>
          <a:prstGeom prst="rect">
            <a:avLst/>
          </a:prstGeom>
        </p:spPr>
      </p:pic>
    </p:spTree>
    <p:extLst>
      <p:ext uri="{BB962C8B-B14F-4D97-AF65-F5344CB8AC3E}">
        <p14:creationId xmlns:p14="http://schemas.microsoft.com/office/powerpoint/2010/main" val="118064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fontScale="90000"/>
          </a:bodyPr>
          <a:lstStyle/>
          <a:p>
            <a:pPr algn="ctr"/>
            <a:r>
              <a:rPr lang="en-TW" dirty="0">
                <a:solidFill>
                  <a:schemeClr val="tx1"/>
                </a:solidFill>
                <a:latin typeface="STXinwei" panose="02010800040101010101" pitchFamily="2" charset="-122"/>
                <a:ea typeface="STXinwei" panose="02010800040101010101" pitchFamily="2" charset="-122"/>
              </a:rPr>
              <a:t>基于箭头(关系)与标签</a:t>
            </a:r>
            <a:r>
              <a:rPr lang="zh-CN" altLang="en-US" dirty="0">
                <a:solidFill>
                  <a:schemeClr val="tx1"/>
                </a:solidFill>
                <a:latin typeface="STXinwei" panose="02010800040101010101" pitchFamily="2" charset="-122"/>
                <a:ea typeface="STXinwei" panose="02010800040101010101" pitchFamily="2" charset="-122"/>
              </a:rPr>
              <a:t>（命名空间）</a:t>
            </a:r>
            <a:r>
              <a:rPr lang="zh-CN" altLang="en-TW" dirty="0">
                <a:latin typeface="STXinwei" panose="02010800040101010101" pitchFamily="2" charset="-122"/>
                <a:ea typeface="STXinwei" panose="02010800040101010101" pitchFamily="2" charset="-122"/>
              </a:rPr>
              <a:t>的</a:t>
            </a:r>
            <a:r>
              <a:rPr lang="zh-CN" altLang="en-US" dirty="0">
                <a:latin typeface="STXinwei" panose="02010800040101010101" pitchFamily="2" charset="-122"/>
                <a:ea typeface="STXinwei" panose="02010800040101010101" pitchFamily="2" charset="-122"/>
              </a:rPr>
              <a:t>运算方法</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a:blip r:embed="rId3"/>
          <a:stretch>
            <a:fillRect/>
          </a:stretch>
        </p:blipFill>
        <p:spPr>
          <a:xfrm>
            <a:off x="5764206" y="1915127"/>
            <a:ext cx="5956346" cy="3789431"/>
          </a:xfrm>
          <a:prstGeom prst="rect">
            <a:avLst/>
          </a:prstGeom>
        </p:spPr>
      </p:pic>
      <p:sp>
        <p:nvSpPr>
          <p:cNvPr id="5" name="TextBox 4">
            <a:extLst>
              <a:ext uri="{FF2B5EF4-FFF2-40B4-BE49-F238E27FC236}">
                <a16:creationId xmlns:a16="http://schemas.microsoft.com/office/drawing/2014/main" id="{5BE962A4-9493-804A-82FB-C2DEFF6FD082}"/>
              </a:ext>
            </a:extLst>
          </p:cNvPr>
          <p:cNvSpPr txBox="1"/>
          <p:nvPr/>
        </p:nvSpPr>
        <p:spPr>
          <a:xfrm>
            <a:off x="1475476" y="5704558"/>
            <a:ext cx="3499271" cy="369332"/>
          </a:xfrm>
          <a:prstGeom prst="rect">
            <a:avLst/>
          </a:prstGeom>
          <a:noFill/>
        </p:spPr>
        <p:txBody>
          <a:bodyPr wrap="square" rtlCol="0">
            <a:spAutoFit/>
          </a:bodyPr>
          <a:lstStyle/>
          <a:p>
            <a:r>
              <a:rPr lang="en-US" dirty="0">
                <a:hlinkClick r:id="rId4"/>
              </a:rPr>
              <a:t>https://youtu.be/j2m5YMnHvQQ</a:t>
            </a:r>
            <a:endParaRPr lang="en-TW" dirty="0"/>
          </a:p>
        </p:txBody>
      </p:sp>
      <p:pic>
        <p:nvPicPr>
          <p:cNvPr id="6" name="Picture 2" descr="Abstract Interpretation for Program Verification (ft. Viktor Kuncak) -  YouTube">
            <a:hlinkClick r:id="rId4"/>
            <a:extLst>
              <a:ext uri="{FF2B5EF4-FFF2-40B4-BE49-F238E27FC236}">
                <a16:creationId xmlns:a16="http://schemas.microsoft.com/office/drawing/2014/main" id="{E1F13FEE-3B1F-8740-8B38-042E2936FF47}"/>
              </a:ext>
              <a:ext uri="{C183D7F6-B498-43B3-948B-1728B52AA6E4}">
                <adec:decorative xmlns:adec="http://schemas.microsoft.com/office/drawing/2017/decorative" val="0"/>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39213" t="6432" r="2937" b="5706"/>
          <a:stretch/>
        </p:blipFill>
        <p:spPr bwMode="auto">
          <a:xfrm>
            <a:off x="1149177" y="1915127"/>
            <a:ext cx="4151871" cy="354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97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函数与多项式的运算可以用箭头完成</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a:blip r:embed="rId3"/>
          <a:stretch>
            <a:fillRect/>
          </a:stretch>
        </p:blipFill>
        <p:spPr>
          <a:xfrm>
            <a:off x="5919651" y="1939518"/>
            <a:ext cx="6011333" cy="3166533"/>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417981" y="5479471"/>
            <a:ext cx="672010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857802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a:t>Algebraic Methodology</a:t>
            </a:r>
            <a:r>
              <a:rPr lang="zh-CN" altLang="en-US" dirty="0"/>
              <a:t>： </a:t>
            </a:r>
            <a:r>
              <a:rPr dirty="0" err="1"/>
              <a:t>代数</a:t>
            </a:r>
            <a:r>
              <a:rPr lang="en-US" dirty="0" err="1"/>
              <a:t>运算与模型空间的</a:t>
            </a:r>
            <a:r>
              <a:rPr lang="en-TW" dirty="0"/>
              <a:t>封闭性</a:t>
            </a:r>
            <a:endParaRPr dirty="0"/>
          </a:p>
        </p:txBody>
      </p:sp>
      <p:sp>
        <p:nvSpPr>
          <p:cNvPr id="12788" name="内容占位符 2"/>
          <p:cNvSpPr txBox="1"/>
          <p:nvPr/>
        </p:nvSpPr>
        <p:spPr>
          <a:xfrm>
            <a:off x="506793" y="1097455"/>
            <a:ext cx="11046088" cy="124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系统代数的边界：代数的封闭</a:t>
            </a:r>
            <a:r>
              <a:rPr lang="en-TW" sz="1200" dirty="0"/>
              <a:t>特</a:t>
            </a:r>
            <a:r>
              <a:rPr sz="1200" dirty="0" err="1"/>
              <a:t>性</a:t>
            </a:r>
            <a:r>
              <a:rPr sz="1200" dirty="0"/>
              <a:t>(Closure property)</a:t>
            </a:r>
            <a:r>
              <a:rPr lang="en-TW" sz="1200" dirty="0"/>
              <a:t>可用</a:t>
            </a:r>
            <a:r>
              <a:rPr lang="en-US" sz="1200" dirty="0" err="1"/>
              <a:t>网络路径</a:t>
            </a:r>
            <a:r>
              <a:rPr sz="1200" dirty="0" err="1"/>
              <a:t>的可达性（Reachability</a:t>
            </a:r>
            <a:r>
              <a:rPr sz="1200" dirty="0"/>
              <a:t>）</a:t>
            </a:r>
            <a:r>
              <a:rPr lang="en-TW" sz="1200" dirty="0"/>
              <a:t>来执行运算</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可达性</a:t>
            </a:r>
            <a:r>
              <a:rPr sz="1200" dirty="0"/>
              <a:t>：</a:t>
            </a:r>
            <a:r>
              <a:rPr lang="en-TW" sz="1200" dirty="0"/>
              <a:t>Petri Net </a:t>
            </a:r>
            <a:r>
              <a:rPr sz="1200" dirty="0" err="1"/>
              <a:t>的表达形式和语意，适用于凸显系统的</a:t>
            </a:r>
            <a:r>
              <a:rPr lang="en-US" sz="1200" dirty="0" err="1"/>
              <a:t>并发动态行为</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系统生成步骤：编码</a:t>
            </a:r>
            <a:r>
              <a:rPr sz="1200" dirty="0"/>
              <a:t>(Encode), </a:t>
            </a:r>
            <a:r>
              <a:rPr sz="1200" dirty="0" err="1"/>
              <a:t>枚举</a:t>
            </a:r>
            <a:r>
              <a:rPr sz="1200" dirty="0"/>
              <a:t>(Enumerate), </a:t>
            </a:r>
            <a:r>
              <a:rPr sz="1200" dirty="0" err="1"/>
              <a:t>评估</a:t>
            </a:r>
            <a:r>
              <a:rPr sz="1200" dirty="0"/>
              <a:t>(Evaluate), 3E </a:t>
            </a:r>
            <a:r>
              <a:rPr sz="1200" dirty="0" err="1"/>
              <a:t>语言算符</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代数化元语言：所有特定领域的系统描述语言，均可根据上述的</a:t>
            </a:r>
            <a:r>
              <a:rPr sz="1200" dirty="0"/>
              <a:t> 3E </a:t>
            </a:r>
            <a:r>
              <a:rPr sz="1200" dirty="0" err="1"/>
              <a:t>语言算符，编码，枚举，并评估（比对计算结果</a:t>
            </a:r>
            <a:r>
              <a:rPr sz="1200" dirty="0"/>
              <a:t>）</a:t>
            </a: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16199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代数封闭性</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所有计算的结果</a:t>
            </a:r>
            <a:r>
              <a:rPr lang="zh-CN" altLang="en-US" dirty="0">
                <a:latin typeface="STXinwei" panose="02010800040101010101" pitchFamily="2" charset="-122"/>
                <a:ea typeface="STXinwei" panose="02010800040101010101" pitchFamily="2" charset="-122"/>
              </a:rPr>
              <a:t>，均为</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域的元素</a:t>
            </a:r>
            <a:endParaRPr lang="en-TW"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45198" y="1544594"/>
            <a:ext cx="6155470" cy="4453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103459" y="212692"/>
            <a:ext cx="4498347"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3733" dirty="0">
                <a:latin typeface="STXinwei" panose="02010800040101010101" pitchFamily="2" charset="-122"/>
                <a:ea typeface="STXinwei" panose="02010800040101010101" pitchFamily="2" charset="-122"/>
                <a:cs typeface="Arial" charset="0"/>
                <a:sym typeface="Arial"/>
              </a:rPr>
              <a:t>没有专用工具的情况</a:t>
            </a:r>
          </a:p>
        </p:txBody>
      </p:sp>
      <p:sp>
        <p:nvSpPr>
          <p:cNvPr id="10" name="矩形 35"/>
          <p:cNvSpPr>
            <a:spLocks noChangeArrowheads="1"/>
          </p:cNvSpPr>
          <p:nvPr/>
        </p:nvSpPr>
        <p:spPr bwMode="auto">
          <a:xfrm>
            <a:off x="700787" y="6112815"/>
            <a:ext cx="107951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s-ES" sz="3600" dirty="0" err="1">
                <a:latin typeface="STXinwei" panose="02010800040101010101" pitchFamily="2" charset="-122"/>
                <a:ea typeface="STXinwei" panose="02010800040101010101" pitchFamily="2" charset="-122"/>
                <a:cs typeface="Arial"/>
                <a:sym typeface="Arial"/>
              </a:rPr>
              <a:t>用</a:t>
            </a:r>
            <a:r>
              <a:rPr lang="zh-CN" altLang="en-US" sz="3600" dirty="0">
                <a:latin typeface="STXinwei" panose="02010800040101010101" pitchFamily="2" charset="-122"/>
                <a:ea typeface="STXinwei" panose="02010800040101010101" pitchFamily="2" charset="-122"/>
                <a:cs typeface="Arial"/>
                <a:sym typeface="Arial"/>
              </a:rPr>
              <a:t>“</a:t>
            </a:r>
            <a:r>
              <a:rPr lang="zh-CN" altLang="es-ES" sz="3600" dirty="0">
                <a:latin typeface="STXinwei" panose="02010800040101010101" pitchFamily="2" charset="-122"/>
                <a:ea typeface="STXinwei" panose="02010800040101010101" pitchFamily="2" charset="-122"/>
                <a:cs typeface="Arial"/>
                <a:sym typeface="Arial"/>
              </a:rPr>
              <a:t>自动机</a:t>
            </a:r>
            <a:r>
              <a:rPr lang="es-ES" sz="3600" dirty="0">
                <a:latin typeface="STXinwei" panose="02010800040101010101" pitchFamily="2" charset="-122"/>
                <a:ea typeface="STXinwei" panose="02010800040101010101" pitchFamily="2" charset="-122"/>
                <a:cs typeface="Arial"/>
                <a:sym typeface="Arial"/>
              </a:rPr>
              <a:t>”</a:t>
            </a:r>
            <a:r>
              <a:rPr lang="es-ES" sz="3600" dirty="0" err="1">
                <a:latin typeface="STXinwei" panose="02010800040101010101" pitchFamily="2" charset="-122"/>
                <a:ea typeface="STXinwei" panose="02010800040101010101" pitchFamily="2" charset="-122"/>
                <a:cs typeface="Arial"/>
                <a:sym typeface="Arial"/>
              </a:rPr>
              <a:t>表述可行的太空船登月的轨道</a:t>
            </a:r>
            <a:r>
              <a:rPr lang="es-ES" sz="3600" b="1" dirty="0" err="1">
                <a:latin typeface="STXinwei" panose="02010800040101010101" pitchFamily="2" charset="-122"/>
                <a:ea typeface="STXinwei" panose="02010800040101010101" pitchFamily="2" charset="-122"/>
                <a:cs typeface="Arial"/>
                <a:sym typeface="Arial"/>
              </a:rPr>
              <a:t>技术方案</a:t>
            </a:r>
            <a:endParaRPr lang="es-ES" sz="3600" dirty="0">
              <a:latin typeface="STXinwei" panose="02010800040101010101" pitchFamily="2" charset="-122"/>
              <a:ea typeface="STXinwei" panose="02010800040101010101" pitchFamily="2" charset="-122"/>
              <a:cs typeface="Arial"/>
              <a:sym typeface="Arial"/>
            </a:endParaRPr>
          </a:p>
        </p:txBody>
      </p:sp>
      <p:pic>
        <p:nvPicPr>
          <p:cNvPr id="3" name="Picture 2">
            <a:extLst>
              <a:ext uri="{FF2B5EF4-FFF2-40B4-BE49-F238E27FC236}">
                <a16:creationId xmlns:a16="http://schemas.microsoft.com/office/drawing/2014/main" id="{D5A57F86-95CE-0540-BDFD-6178BF5E76D7}"/>
              </a:ext>
            </a:extLst>
          </p:cNvPr>
          <p:cNvPicPr>
            <a:picLocks noChangeAspect="1"/>
          </p:cNvPicPr>
          <p:nvPr/>
        </p:nvPicPr>
        <p:blipFill rotWithShape="1">
          <a:blip r:embed="rId3"/>
          <a:srcRect l="2751" r="54682"/>
          <a:stretch/>
        </p:blipFill>
        <p:spPr>
          <a:xfrm>
            <a:off x="796095" y="1330066"/>
            <a:ext cx="3101546" cy="2383185"/>
          </a:xfrm>
          <a:prstGeom prst="rect">
            <a:avLst/>
          </a:prstGeom>
        </p:spPr>
      </p:pic>
      <p:pic>
        <p:nvPicPr>
          <p:cNvPr id="8" name="Picture 7">
            <a:extLst>
              <a:ext uri="{FF2B5EF4-FFF2-40B4-BE49-F238E27FC236}">
                <a16:creationId xmlns:a16="http://schemas.microsoft.com/office/drawing/2014/main" id="{F27CCE40-481D-3544-9D4B-9841E97CD8C6}"/>
              </a:ext>
            </a:extLst>
          </p:cNvPr>
          <p:cNvPicPr>
            <a:picLocks noChangeAspect="1"/>
          </p:cNvPicPr>
          <p:nvPr/>
        </p:nvPicPr>
        <p:blipFill rotWithShape="1">
          <a:blip r:embed="rId3"/>
          <a:srcRect l="46043" r="3079"/>
          <a:stretch/>
        </p:blipFill>
        <p:spPr>
          <a:xfrm>
            <a:off x="796095" y="4004577"/>
            <a:ext cx="3101546" cy="199390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为排列组合空间设计的计算</a:t>
            </a:r>
            <a:r>
              <a:rPr lang="zh-CN" altLang="en-US" dirty="0">
                <a:solidFill>
                  <a:schemeClr val="tx1"/>
                </a:solidFill>
                <a:latin typeface="STXinwei" panose="02010800040101010101" pitchFamily="2" charset="-122"/>
                <a:ea typeface="STXinwei" panose="02010800040101010101" pitchFamily="2" charset="-122"/>
              </a:rPr>
              <a:t>（记账）</a:t>
            </a:r>
            <a:r>
              <a:rPr lang="en-TW" dirty="0">
                <a:solidFill>
                  <a:schemeClr val="tx1"/>
                </a:solidFill>
                <a:latin typeface="STXinwei" panose="02010800040101010101" pitchFamily="2" charset="-122"/>
                <a:ea typeface="STXinwei" panose="02010800040101010101" pitchFamily="2" charset="-122"/>
              </a:rPr>
              <a:t>工具</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2891275" y="6121497"/>
            <a:ext cx="6069226" cy="461665"/>
          </a:xfrm>
          <a:prstGeom prst="rect">
            <a:avLst/>
          </a:prstGeom>
          <a:noFill/>
        </p:spPr>
        <p:txBody>
          <a:bodyPr wrap="none" rtlCol="0">
            <a:spAutoFit/>
          </a:bodyPr>
          <a:lstStyle/>
          <a:p>
            <a:r>
              <a:rPr lang="en-US" sz="2400" dirty="0">
                <a:hlinkClick r:id="rId3"/>
              </a:rPr>
              <a:t>Comb 01-1 Intro to Enumerative Combinatorics</a:t>
            </a:r>
            <a:endParaRPr lang="en-US" sz="2400" dirty="0"/>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a:stretch>
            <a:fillRect/>
          </a:stretch>
        </p:blipFill>
        <p:spPr>
          <a:xfrm>
            <a:off x="8992836" y="5184803"/>
            <a:ext cx="2027169" cy="1563816"/>
          </a:xfrm>
          <a:prstGeom prst="rect">
            <a:avLst/>
          </a:prstGeom>
        </p:spPr>
      </p:pic>
    </p:spTree>
    <p:extLst>
      <p:ext uri="{BB962C8B-B14F-4D97-AF65-F5344CB8AC3E}">
        <p14:creationId xmlns:p14="http://schemas.microsoft.com/office/powerpoint/2010/main" val="77300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清华大学副教授，</a:t>
            </a: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的科技顾问</a:t>
            </a:r>
          </a:p>
          <a:p>
            <a:r>
              <a:rPr lang="zh-TW" altLang="en-US" dirty="0">
                <a:latin typeface="STXinwei" panose="02010800040101010101" pitchFamily="2" charset="-122"/>
                <a:ea typeface="STXinwei" panose="02010800040101010101" pitchFamily="2" charset="-122"/>
              </a:rPr>
              <a:t>印尼国家未来知识中心的发起人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benkoo@mail.tsinghua.edu.cn</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基于系统代数的建模工具</a:t>
            </a:r>
            <a:r>
              <a:rPr lang="en-US" altLang="zh-CN" sz="2200" b="1" dirty="0">
                <a:latin typeface="微软雅黑" panose="020B0503020204020204" pitchFamily="34" charset="-122"/>
                <a:ea typeface="微软雅黑" panose="020B0503020204020204" pitchFamily="34" charset="-122"/>
              </a:rPr>
              <a:t>: Integrated Development Environment</a:t>
            </a:r>
            <a:endParaRPr lang="zh-CN" altLang="en-US" sz="2200" b="1"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编码</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(Encoding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）、枚举</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(Enumerating)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、评估</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(Evaluating)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 三位一体的“系统描述语言” 开发工具</a:t>
            </a:r>
            <a:endParaRPr lang="en-US" altLang="zh-CN" sz="1200" i="1" kern="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Tree>
    <p:extLst>
      <p:ext uri="{BB962C8B-B14F-4D97-AF65-F5344CB8AC3E}">
        <p14:creationId xmlns:p14="http://schemas.microsoft.com/office/powerpoint/2010/main" val="2013393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系统代数AoS的应用案例</a:t>
            </a:r>
            <a:r>
              <a:rPr dirty="0"/>
              <a:t>：</a:t>
            </a:r>
          </a:p>
        </p:txBody>
      </p:sp>
      <p:sp>
        <p:nvSpPr>
          <p:cNvPr id="12794" name="内容占位符 2"/>
          <p:cNvSpPr txBox="1"/>
          <p:nvPr/>
        </p:nvSpPr>
        <p:spPr>
          <a:xfrm>
            <a:off x="481392" y="1043808"/>
            <a:ext cx="11046088" cy="2757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目前，在业界有哪些案例，包括正在使用AoS的项目，或者已经完成的项目</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a:t>MIT </a:t>
            </a:r>
            <a:r>
              <a:rPr sz="1200" dirty="0" err="1"/>
              <a:t>用</a:t>
            </a:r>
            <a:r>
              <a:rPr sz="1200" dirty="0"/>
              <a:t> </a:t>
            </a:r>
            <a:r>
              <a:rPr sz="1200" dirty="0" err="1"/>
              <a:t>AoS击败波音公司</a:t>
            </a:r>
            <a:r>
              <a:rPr sz="1200" dirty="0"/>
              <a:t>(Boeing)</a:t>
            </a:r>
            <a:r>
              <a:rPr sz="1200" dirty="0" err="1"/>
              <a:t>争取到了NASA的两年科研项目</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AoS的开发团队，成立了</a:t>
            </a:r>
            <a:r>
              <a:rPr sz="1200" u="sng" dirty="0" err="1">
                <a:solidFill>
                  <a:srgbClr val="C7000B"/>
                </a:solidFill>
                <a:uFill>
                  <a:solidFill>
                    <a:srgbClr val="C7000B"/>
                  </a:solidFill>
                </a:uFill>
                <a:hlinkClick r:id="rId2"/>
              </a:rPr>
              <a:t>DataXu.com</a:t>
            </a:r>
            <a:r>
              <a:rPr sz="1200" dirty="0"/>
              <a:t> ，</a:t>
            </a:r>
            <a:r>
              <a:rPr sz="1200" dirty="0" err="1"/>
              <a:t>专注在</a:t>
            </a:r>
            <a:r>
              <a:rPr lang="en-TW" sz="1200" dirty="0"/>
              <a:t>移动终端广告投放</a:t>
            </a:r>
            <a:r>
              <a:rPr sz="1200" dirty="0" err="1"/>
              <a:t>的应用领域，建立了实时广告领域的信息交易标准语言，后来卖给了</a:t>
            </a:r>
            <a:r>
              <a:rPr sz="1200" dirty="0"/>
              <a:t> </a:t>
            </a:r>
            <a:r>
              <a:rPr sz="1200" u="sng" dirty="0">
                <a:solidFill>
                  <a:srgbClr val="C7000B"/>
                </a:solidFill>
                <a:uFill>
                  <a:solidFill>
                    <a:srgbClr val="C7000B"/>
                  </a:solidFill>
                </a:uFill>
                <a:hlinkClick r:id="" action="ppaction://noaction"/>
              </a:rPr>
              <a:t>Roku.com</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从这些项目中，是否达成项目立项之初的初衷或者目标，或者有哪些经验总结</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系统的建模复杂程度度，可通过命名空间的管理来规范</a:t>
            </a:r>
            <a:r>
              <a:rPr sz="1200" dirty="0"/>
              <a:t> （</a:t>
            </a:r>
            <a:r>
              <a:rPr sz="1200" dirty="0" err="1"/>
              <a:t>从而可严谨地，通过建模语言的词汇的管理来控制建模工具的复杂程度</a:t>
            </a:r>
            <a:r>
              <a:rPr sz="1200" dirty="0"/>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表述系统的复杂特性，需要一个万用的元语言来词汇量，从而降低建模难度与系统复杂度需求</a:t>
            </a:r>
            <a:r>
              <a:rPr sz="1200" dirty="0"/>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适合特定领域的系统描述语言（Domain</a:t>
            </a:r>
            <a:r>
              <a:rPr sz="1200" dirty="0"/>
              <a:t> Specific Language， DSL），可通过3E方法，编码、枚举、评估</a:t>
            </a:r>
          </a:p>
          <a:p>
            <a:pPr marL="1828918" lvl="3"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a:t>在2019年，Patrick </a:t>
            </a:r>
            <a:r>
              <a:rPr sz="1200" dirty="0" err="1"/>
              <a:t>Cousot</a:t>
            </a:r>
            <a:r>
              <a:rPr sz="1200" dirty="0"/>
              <a:t> 的演讲中（</a:t>
            </a:r>
            <a:r>
              <a:rPr sz="1200" u="sng" dirty="0">
                <a:solidFill>
                  <a:srgbClr val="C7000B"/>
                </a:solidFill>
                <a:uFill>
                  <a:solidFill>
                    <a:srgbClr val="C7000B"/>
                  </a:solidFill>
                </a:uFill>
                <a:hlinkClick r:id="rId3"/>
              </a:rPr>
              <a:t>A2I</a:t>
            </a:r>
            <a:r>
              <a:rPr sz="1200" dirty="0"/>
              <a:t>），</a:t>
            </a:r>
            <a:r>
              <a:rPr sz="1200" dirty="0" err="1"/>
              <a:t>就提出了如何使用抽象解释的计算方法，自动地处理模型空间的表述正确性等的问题</a:t>
            </a:r>
            <a:r>
              <a:rPr sz="1200" dirty="0"/>
              <a: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项目的初衷是解决规模化的系统建构与评估的问题，后来的多个应用基本上论证了这个方法论的方向的可行性与有效性</a:t>
            </a:r>
            <a:r>
              <a:rPr sz="1200" dirty="0"/>
              <a:t>。</a:t>
            </a:r>
          </a:p>
        </p:txBody>
      </p:sp>
      <p:pic>
        <p:nvPicPr>
          <p:cNvPr id="5" name="Picture 4">
            <a:hlinkClick r:id="rId4"/>
            <a:extLst>
              <a:ext uri="{FF2B5EF4-FFF2-40B4-BE49-F238E27FC236}">
                <a16:creationId xmlns:a16="http://schemas.microsoft.com/office/drawing/2014/main" id="{7097D67D-FB36-664D-B2C7-DB7B3F425248}"/>
              </a:ext>
            </a:extLst>
          </p:cNvPr>
          <p:cNvPicPr>
            <a:picLocks noChangeAspect="1"/>
          </p:cNvPicPr>
          <p:nvPr/>
        </p:nvPicPr>
        <p:blipFill>
          <a:blip r:embed="rId5"/>
          <a:stretch>
            <a:fillRect/>
          </a:stretch>
        </p:blipFill>
        <p:spPr>
          <a:xfrm>
            <a:off x="3199244" y="4029426"/>
            <a:ext cx="5163757" cy="1306400"/>
          </a:xfrm>
          <a:prstGeom prst="rect">
            <a:avLst/>
          </a:prstGeom>
        </p:spPr>
      </p:pic>
      <p:pic>
        <p:nvPicPr>
          <p:cNvPr id="6" name="Picture 5">
            <a:hlinkClick r:id="rId4"/>
            <a:extLst>
              <a:ext uri="{FF2B5EF4-FFF2-40B4-BE49-F238E27FC236}">
                <a16:creationId xmlns:a16="http://schemas.microsoft.com/office/drawing/2014/main" id="{CE68375F-BE5C-6248-922B-7602AFDBE36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82820" y="5565058"/>
            <a:ext cx="1760630" cy="1170239"/>
          </a:xfrm>
          <a:prstGeom prst="rect">
            <a:avLst/>
          </a:prstGeom>
        </p:spPr>
      </p:pic>
      <p:pic>
        <p:nvPicPr>
          <p:cNvPr id="7" name="Picture 6">
            <a:hlinkClick r:id="rId4"/>
            <a:extLst>
              <a:ext uri="{FF2B5EF4-FFF2-40B4-BE49-F238E27FC236}">
                <a16:creationId xmlns:a16="http://schemas.microsoft.com/office/drawing/2014/main" id="{8F3DBAB0-EE14-1F45-87FB-B2A8E4176428}"/>
              </a:ext>
            </a:extLst>
          </p:cNvPr>
          <p:cNvPicPr>
            <a:picLocks noChangeAspect="1"/>
          </p:cNvPicPr>
          <p:nvPr/>
        </p:nvPicPr>
        <p:blipFill>
          <a:blip r:embed="rId7"/>
          <a:stretch>
            <a:fillRect/>
          </a:stretch>
        </p:blipFill>
        <p:spPr>
          <a:xfrm>
            <a:off x="5851168" y="5707640"/>
            <a:ext cx="2523636" cy="847862"/>
          </a:xfrm>
          <a:prstGeom prst="rect">
            <a:avLst/>
          </a:prstGeom>
        </p:spPr>
      </p:pic>
      <p:pic>
        <p:nvPicPr>
          <p:cNvPr id="8" name="Picture 7">
            <a:hlinkClick r:id="rId4"/>
            <a:extLst>
              <a:ext uri="{FF2B5EF4-FFF2-40B4-BE49-F238E27FC236}">
                <a16:creationId xmlns:a16="http://schemas.microsoft.com/office/drawing/2014/main" id="{A629B181-F40D-7B49-8017-CAAA80C3E8BC}"/>
              </a:ext>
            </a:extLst>
          </p:cNvPr>
          <p:cNvPicPr>
            <a:picLocks noChangeAspect="1"/>
          </p:cNvPicPr>
          <p:nvPr/>
        </p:nvPicPr>
        <p:blipFill>
          <a:blip r:embed="rId8"/>
          <a:stretch>
            <a:fillRect/>
          </a:stretch>
        </p:blipFill>
        <p:spPr>
          <a:xfrm>
            <a:off x="4333938" y="5583000"/>
            <a:ext cx="1517230" cy="1067165"/>
          </a:xfrm>
          <a:prstGeom prst="rect">
            <a:avLst/>
          </a:prstGeom>
        </p:spPr>
      </p:pic>
      <p:sp>
        <p:nvSpPr>
          <p:cNvPr id="9" name="TextBox 8">
            <a:extLst>
              <a:ext uri="{FF2B5EF4-FFF2-40B4-BE49-F238E27FC236}">
                <a16:creationId xmlns:a16="http://schemas.microsoft.com/office/drawing/2014/main" id="{04ED1C5B-DAB0-344B-B8E6-791C48FD0BEA}"/>
              </a:ext>
            </a:extLst>
          </p:cNvPr>
          <p:cNvSpPr txBox="1"/>
          <p:nvPr/>
        </p:nvSpPr>
        <p:spPr>
          <a:xfrm>
            <a:off x="4076168" y="5342874"/>
            <a:ext cx="3409908" cy="230832"/>
          </a:xfrm>
          <a:prstGeom prst="rect">
            <a:avLst/>
          </a:prstGeom>
          <a:noFill/>
        </p:spPr>
        <p:txBody>
          <a:bodyPr wrap="none" rtlCol="0">
            <a:spAutoFit/>
          </a:bodyPr>
          <a:lstStyle/>
          <a:p>
            <a:pPr algn="ctr"/>
            <a:r>
              <a:rPr lang="en-US" sz="900" i="1" dirty="0">
                <a:hlinkClick r:id="rId4"/>
              </a:rPr>
              <a:t>4</a:t>
            </a:r>
            <a:r>
              <a:rPr lang="en-US" sz="900" i="1" baseline="30000" dirty="0">
                <a:hlinkClick r:id="rId4"/>
              </a:rPr>
              <a:t>th</a:t>
            </a:r>
            <a:r>
              <a:rPr lang="en-US" sz="900" i="1" dirty="0">
                <a:hlinkClick r:id="rId4"/>
              </a:rPr>
              <a:t> POPL</a:t>
            </a:r>
            <a:r>
              <a:rPr lang="en-US" sz="900" dirty="0">
                <a:hlinkClick r:id="rId4"/>
              </a:rPr>
              <a:t>, pages 238-252, Los Angeles, CA, 1977. ACM Press.</a:t>
            </a:r>
            <a:endParaRPr lang="en-TW" sz="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t>
            </a:r>
            <a:r>
              <a:rPr lang="zh-CN" altLang="en-US" dirty="0"/>
              <a:t>（</a:t>
            </a:r>
            <a:r>
              <a:rPr dirty="0" err="1"/>
              <a:t>AoS</a:t>
            </a:r>
            <a:r>
              <a:rPr lang="zh-CN" altLang="en-US" dirty="0"/>
              <a:t>）</a:t>
            </a:r>
            <a:r>
              <a:rPr dirty="0" err="1"/>
              <a:t>的</a:t>
            </a:r>
            <a:r>
              <a:rPr lang="en-TW" dirty="0"/>
              <a:t>研究成果总结</a:t>
            </a:r>
            <a:r>
              <a:rPr dirty="0"/>
              <a:t>：</a:t>
            </a:r>
          </a:p>
        </p:txBody>
      </p:sp>
      <p:sp>
        <p:nvSpPr>
          <p:cNvPr id="12794" name="内容占位符 2"/>
          <p:cNvSpPr txBox="1"/>
          <p:nvPr/>
        </p:nvSpPr>
        <p:spPr>
          <a:xfrm>
            <a:off x="481392" y="1043808"/>
            <a:ext cx="110460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表述复杂系统</a:t>
            </a:r>
            <a:r>
              <a:rPr lang="zh-CN" altLang="en-US" sz="1200" dirty="0"/>
              <a:t>须要用简单而通用的</a:t>
            </a:r>
            <a:r>
              <a:rPr lang="en-US" sz="1200" dirty="0" err="1"/>
              <a:t>形式化元素</a:t>
            </a:r>
            <a:r>
              <a:rPr lang="zh-CN" altLang="en-US" sz="1200" dirty="0"/>
              <a:t>：基于箭头的元语言 （</a:t>
            </a:r>
            <a:r>
              <a:rPr lang="zh-CN" altLang="en-TW" sz="1200" dirty="0"/>
              <a:t>有向</a:t>
            </a:r>
            <a:r>
              <a:rPr lang="zh-CN" altLang="en-US" sz="1200" dirty="0"/>
              <a:t>关系）</a:t>
            </a:r>
            <a:endParaRPr lang="en-US" altLang="zh-CN"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为提供系统之间的可复合性</a:t>
            </a:r>
            <a:r>
              <a:rPr lang="zh-CN" altLang="en-US" sz="1200" dirty="0"/>
              <a:t>（</a:t>
            </a:r>
            <a:r>
              <a:rPr lang="en-US" altLang="zh-CN" sz="1200" dirty="0"/>
              <a:t>Composability), </a:t>
            </a:r>
            <a:r>
              <a:rPr lang="en-TW" sz="1200" dirty="0"/>
              <a:t>领域专用语言(Domain Specific Language, DSL)应使用相同的底层数据结构</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系统代数(</a:t>
            </a:r>
            <a:r>
              <a:rPr sz="1200" dirty="0"/>
              <a:t>A</a:t>
            </a:r>
            <a:r>
              <a:rPr lang="en-US" sz="1200" dirty="0"/>
              <a:t>lgebra </a:t>
            </a:r>
            <a:r>
              <a:rPr sz="1200" dirty="0"/>
              <a:t>o</a:t>
            </a:r>
            <a:r>
              <a:rPr lang="en-US" sz="1200" dirty="0"/>
              <a:t>f </a:t>
            </a:r>
            <a:r>
              <a:rPr sz="1200" dirty="0"/>
              <a:t>S</a:t>
            </a:r>
            <a:r>
              <a:rPr lang="en-US" sz="1200" dirty="0"/>
              <a:t>ystems) </a:t>
            </a:r>
            <a:r>
              <a:rPr lang="en-US" sz="1200" dirty="0" err="1"/>
              <a:t>提供了一套底层数据结构与代数化的运算体系</a:t>
            </a:r>
            <a:r>
              <a:rPr lang="zh-CN" altLang="en-US" sz="1200" dirty="0"/>
              <a:t>，体现了系统模型的可复合性 </a:t>
            </a:r>
            <a:r>
              <a:rPr sz="1200" dirty="0"/>
              <a:t>。</a:t>
            </a:r>
          </a:p>
        </p:txBody>
      </p:sp>
    </p:spTree>
    <p:extLst>
      <p:ext uri="{BB962C8B-B14F-4D97-AF65-F5344CB8AC3E}">
        <p14:creationId xmlns:p14="http://schemas.microsoft.com/office/powerpoint/2010/main" val="2563675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t>Next Steps ： Searching for Invariants（通过计算持续精炼系统的不变性）</a:t>
            </a:r>
          </a:p>
        </p:txBody>
      </p:sp>
      <p:sp>
        <p:nvSpPr>
          <p:cNvPr id="12802" name="内容占位符 2"/>
          <p:cNvSpPr txBox="1"/>
          <p:nvPr/>
        </p:nvSpPr>
        <p:spPr>
          <a:xfrm>
            <a:off x="506793" y="1097455"/>
            <a:ext cx="11046088" cy="3391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a:t>在实际使用中存在哪些优势，哪些劣势</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a:t>在现实的应用环境中，数据的采集与认证，在云服务的技术不断成熟过程中，从瓶颈成为了常态。</a:t>
            </a:r>
          </a:p>
          <a:p>
            <a:pPr marL="457200" indent="-457200" defTabSz="801687">
              <a:lnSpc>
                <a:spcPct val="150000"/>
              </a:lnSpc>
              <a:spcBef>
                <a:spcPts val="400"/>
              </a:spcBef>
              <a:buClr>
                <a:srgbClr val="990000"/>
              </a:buClr>
              <a:buSzPct val="75000"/>
              <a:buChar char="■"/>
              <a:defRPr sz="1200" b="1" i="1">
                <a:solidFill>
                  <a:srgbClr val="A6A6A6"/>
                </a:solidFill>
                <a:latin typeface="微软雅黑"/>
                <a:ea typeface="微软雅黑"/>
                <a:cs typeface="微软雅黑"/>
                <a:sym typeface="微软雅黑"/>
              </a:defRPr>
            </a:pPr>
            <a:endParaRPr sz="120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a:t>下一步改进的方向是什么…….</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a:t>使用云原生的软件架构，建立从边缘计算到超级计算的知识管理平台</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a:t>思维定式若不可避免，则应建立在可泛用于所有时空尺度的抽象规则之上 （表述结构标准的万用性， Universal Data Abstraction）</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a:t>根据代数与拓扑等抽象关系的逻辑，建立对系统编码、枚举、评估的元语言标准。</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a:t>根据元语言标准，梳理系统特征的表述策略，同时避免因文化或技术的差异，放大决策者比较系统设计方案的偏见或冲突</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a:t>判别冲突来自系统结构还是参与方的故意行为</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a:t>建构包括人群组织行为的系统测试方法论 （Extreme Learning Process, XLP)</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a:t>结合</a:t>
            </a:r>
            <a:r>
              <a:rPr sz="1200">
                <a:latin typeface="Arial Black"/>
                <a:ea typeface="Arial Black"/>
                <a:cs typeface="Arial Black"/>
                <a:sym typeface="Arial Black"/>
              </a:rPr>
              <a:t>Abstract</a:t>
            </a:r>
            <a:r>
              <a:rPr sz="1200" baseline="41666">
                <a:latin typeface="Arial Black"/>
                <a:ea typeface="Arial Black"/>
                <a:cs typeface="Arial Black"/>
                <a:sym typeface="Arial Black"/>
              </a:rPr>
              <a:t>2</a:t>
            </a:r>
            <a:r>
              <a:rPr sz="1200">
                <a:latin typeface="Arial Black"/>
                <a:ea typeface="Arial Black"/>
                <a:cs typeface="Arial Black"/>
                <a:sym typeface="Arial Black"/>
              </a:rPr>
              <a:t> Interpretation</a:t>
            </a:r>
            <a:r>
              <a:rPr sz="1200"/>
              <a:t>（</a:t>
            </a:r>
            <a:r>
              <a:rPr sz="1200" u="sng">
                <a:solidFill>
                  <a:srgbClr val="C7000B"/>
                </a:solidFill>
                <a:uFill>
                  <a:solidFill>
                    <a:srgbClr val="C7000B"/>
                  </a:solidFill>
                </a:uFill>
                <a:hlinkClick r:id="rId2"/>
              </a:rPr>
              <a:t>A2I</a:t>
            </a:r>
            <a:r>
              <a:rPr sz="1200"/>
              <a:t>）</a:t>
            </a:r>
            <a:r>
              <a:rPr sz="1200">
                <a:latin typeface="Arial Black"/>
                <a:ea typeface="Arial Black"/>
                <a:cs typeface="Arial Black"/>
                <a:sym typeface="Arial Black"/>
              </a:rPr>
              <a:t>的原理，建立对模型的Soundness, Precision, Terminability的评估核心。</a:t>
            </a: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3"/>
          <a:stretch>
            <a:fillRect/>
          </a:stretch>
        </p:blipFill>
        <p:spPr>
          <a:xfrm>
            <a:off x="6098381" y="4632896"/>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6628842" y="2860174"/>
            <a:ext cx="1954381" cy="253916"/>
          </a:xfrm>
          <a:prstGeom prst="rect">
            <a:avLst/>
          </a:prstGeom>
          <a:noFill/>
        </p:spPr>
        <p:txBody>
          <a:bodyPr wrap="none" rtlCol="0">
            <a:spAutoFit/>
          </a:bodyPr>
          <a:lstStyle/>
          <a:p>
            <a:r>
              <a:rPr lang="en-TW" sz="1050" dirty="0"/>
              <a:t>Prof. Cousot and Koo in 2005</a:t>
            </a:r>
          </a:p>
        </p:txBody>
      </p:sp>
      <p:pic>
        <p:nvPicPr>
          <p:cNvPr id="6" name="Picture 5">
            <a:hlinkClick r:id="rId4"/>
            <a:extLst>
              <a:ext uri="{FF2B5EF4-FFF2-40B4-BE49-F238E27FC236}">
                <a16:creationId xmlns:a16="http://schemas.microsoft.com/office/drawing/2014/main" id="{4E50A624-61EE-794D-B76B-7DF926AF6D2B}"/>
              </a:ext>
            </a:extLst>
          </p:cNvPr>
          <p:cNvPicPr>
            <a:picLocks noChangeAspect="1"/>
          </p:cNvPicPr>
          <p:nvPr/>
        </p:nvPicPr>
        <p:blipFill>
          <a:blip r:embed="rId5"/>
          <a:stretch>
            <a:fillRect/>
          </a:stretch>
        </p:blipFill>
        <p:spPr>
          <a:xfrm>
            <a:off x="1637538" y="4632896"/>
            <a:ext cx="2427836" cy="1836667"/>
          </a:xfrm>
          <a:prstGeom prst="rect">
            <a:avLst/>
          </a:prstGeom>
        </p:spPr>
      </p:pic>
      <p:sp>
        <p:nvSpPr>
          <p:cNvPr id="7" name="TextBox 6">
            <a:extLst>
              <a:ext uri="{FF2B5EF4-FFF2-40B4-BE49-F238E27FC236}">
                <a16:creationId xmlns:a16="http://schemas.microsoft.com/office/drawing/2014/main" id="{300A14D5-17CF-7148-93CE-49FC4748E467}"/>
              </a:ext>
            </a:extLst>
          </p:cNvPr>
          <p:cNvSpPr txBox="1"/>
          <p:nvPr/>
        </p:nvSpPr>
        <p:spPr>
          <a:xfrm>
            <a:off x="1731588" y="6503409"/>
            <a:ext cx="2012089" cy="276999"/>
          </a:xfrm>
          <a:prstGeom prst="rect">
            <a:avLst/>
          </a:prstGeom>
          <a:noFill/>
        </p:spPr>
        <p:txBody>
          <a:bodyPr wrap="none" rtlCol="0">
            <a:spAutoFit/>
          </a:bodyPr>
          <a:lstStyle/>
          <a:p>
            <a:pPr algn="ctr"/>
            <a:r>
              <a:rPr lang="en-US" sz="600" dirty="0">
                <a:hlinkClick r:id="rId4"/>
              </a:rPr>
              <a:t>Abstract Interpretation With Professor Patrick </a:t>
            </a:r>
            <a:r>
              <a:rPr lang="en-US" sz="600" dirty="0" err="1">
                <a:hlinkClick r:id="rId4"/>
              </a:rPr>
              <a:t>Cousot</a:t>
            </a:r>
            <a:r>
              <a:rPr lang="en-US" sz="600" dirty="0">
                <a:hlinkClick r:id="rId4"/>
              </a:rPr>
              <a:t> </a:t>
            </a:r>
          </a:p>
          <a:p>
            <a:pPr algn="ctr"/>
            <a:r>
              <a:rPr lang="en-US" sz="600" dirty="0">
                <a:hlinkClick r:id="rId4"/>
              </a:rPr>
              <a:t>| Lecture Series on AI #11 | J.P. Morgan</a:t>
            </a:r>
            <a:endParaRPr lang="en-US" sz="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t>Proposal for Huawei</a:t>
            </a:r>
          </a:p>
        </p:txBody>
      </p:sp>
      <p:sp>
        <p:nvSpPr>
          <p:cNvPr id="12805" name="内容占位符 2"/>
          <p:cNvSpPr txBox="1"/>
          <p:nvPr/>
        </p:nvSpPr>
        <p:spPr>
          <a:xfrm>
            <a:off x="506793" y="1097456"/>
            <a:ext cx="11046088" cy="51687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对于华为有哪些建议</a:t>
            </a:r>
            <a:r>
              <a:rPr sz="1200" dirty="0"/>
              <a:t>…….</a:t>
            </a:r>
          </a:p>
          <a:p>
            <a:pPr marL="1219240" lvl="1" indent="-762000" defTabSz="801687">
              <a:lnSpc>
                <a:spcPct val="150000"/>
              </a:lnSpc>
              <a:spcBef>
                <a:spcPts val="200"/>
              </a:spcBef>
              <a:buClr>
                <a:srgbClr val="990000"/>
              </a:buClr>
              <a:buSzPct val="75000"/>
              <a:buChar char="■"/>
              <a:defRPr sz="2000" b="1" i="1">
                <a:solidFill>
                  <a:srgbClr val="000000"/>
                </a:solidFill>
                <a:latin typeface="+mj-lt"/>
                <a:ea typeface="+mj-ea"/>
                <a:cs typeface="+mj-cs"/>
                <a:sym typeface="Calibri"/>
              </a:defRPr>
            </a:pPr>
            <a:r>
              <a:rPr lang="zh-TW" altLang="en-US" sz="2000" b="1" i="1" dirty="0">
                <a:solidFill>
                  <a:srgbClr val="000000"/>
                </a:solidFill>
                <a:sym typeface="Calibri"/>
              </a:rPr>
              <a:t>实用性</a:t>
            </a:r>
            <a:r>
              <a:rPr lang="zh-CN" altLang="en-US" sz="2000" b="1" i="1" dirty="0">
                <a:solidFill>
                  <a:srgbClr val="000000"/>
                </a:solidFill>
                <a:sym typeface="Calibri"/>
              </a:rPr>
              <a:t>：</a:t>
            </a:r>
            <a:r>
              <a:rPr lang="zh-TW" altLang="en-US" sz="2000" b="1" i="1" dirty="0">
                <a:solidFill>
                  <a:srgbClr val="000000"/>
                </a:solidFill>
                <a:sym typeface="Calibri"/>
              </a:rPr>
              <a:t>系统模型的复合与拆分可通过代数运算法则</a:t>
            </a:r>
            <a:r>
              <a:rPr lang="zh-CN" altLang="en-US" sz="2000" b="1" i="1" dirty="0">
                <a:solidFill>
                  <a:srgbClr val="000000"/>
                </a:solidFill>
                <a:sym typeface="Calibri"/>
              </a:rPr>
              <a:t>，在有限计算资源内完成决策</a:t>
            </a:r>
            <a:r>
              <a:rPr lang="zh-TW" altLang="en-US" sz="2000" b="1" i="1" dirty="0">
                <a:solidFill>
                  <a:srgbClr val="000000"/>
                </a:solidFill>
                <a:sym typeface="Calibri"/>
              </a:rPr>
              <a:t>工作</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altLang="zh-TW" sz="1200" dirty="0"/>
              <a:t>(</a:t>
            </a:r>
            <a:r>
              <a:rPr lang="en-US" sz="1200" dirty="0"/>
              <a:t>Curry-Howard-</a:t>
            </a:r>
            <a:r>
              <a:rPr lang="en-US" sz="1200" dirty="0" err="1"/>
              <a:t>Lambek</a:t>
            </a:r>
            <a:r>
              <a:rPr lang="en-US" sz="1200" dirty="0"/>
              <a:t> Isomorphism </a:t>
            </a:r>
            <a:r>
              <a:rPr lang="zh-TW" altLang="en-US" sz="1200" dirty="0"/>
              <a:t>证明了三者之间的相通性，也间接指引了决策过程的可计算性）</a:t>
            </a:r>
          </a:p>
          <a:p>
            <a:pPr marL="1219240" lvl="1" indent="-762000" defTabSz="801687">
              <a:lnSpc>
                <a:spcPct val="150000"/>
              </a:lnSpc>
              <a:spcBef>
                <a:spcPts val="200"/>
              </a:spcBef>
              <a:buClr>
                <a:srgbClr val="990000"/>
              </a:buClr>
              <a:buSzPct val="75000"/>
              <a:buChar char="■"/>
              <a:defRPr sz="2000" b="1" i="1">
                <a:solidFill>
                  <a:srgbClr val="000000"/>
                </a:solidFill>
                <a:latin typeface="+mj-lt"/>
                <a:ea typeface="+mj-ea"/>
                <a:cs typeface="+mj-cs"/>
                <a:sym typeface="Calibri"/>
              </a:defRPr>
            </a:pPr>
            <a:r>
              <a:rPr lang="en-TW" sz="2000" dirty="0"/>
              <a:t>精确度</a:t>
            </a:r>
            <a:r>
              <a:rPr lang="zh-CN" altLang="en-US" sz="2000" dirty="0"/>
              <a:t>：</a:t>
            </a:r>
            <a:r>
              <a:rPr lang="en-TW" sz="2000" dirty="0"/>
              <a:t>系统代数提供了严谨的形式化语法和语义</a:t>
            </a:r>
            <a:r>
              <a:rPr lang="zh-CN" altLang="en-US" sz="2000" dirty="0"/>
              <a:t>，帮助企业超越</a:t>
            </a:r>
            <a:r>
              <a:rPr lang="en-TW" sz="2000" dirty="0"/>
              <a:t>知识领域</a:t>
            </a:r>
            <a:r>
              <a:rPr lang="zh-CN" altLang="en-US" sz="2000" dirty="0"/>
              <a:t>，</a:t>
            </a:r>
            <a:r>
              <a:rPr lang="en-TW" sz="2000" dirty="0"/>
              <a:t>辩证系统设计方案的决策因果关系</a:t>
            </a:r>
            <a:endParaRPr sz="2000" dirty="0"/>
          </a:p>
          <a:p>
            <a:pPr marL="1219240" lvl="1" indent="-762000" defTabSz="801687">
              <a:lnSpc>
                <a:spcPct val="150000"/>
              </a:lnSpc>
              <a:spcBef>
                <a:spcPts val="200"/>
              </a:spcBef>
              <a:buClr>
                <a:srgbClr val="990000"/>
              </a:buClr>
              <a:buSzPct val="75000"/>
              <a:buChar char="■"/>
              <a:defRPr sz="2000" b="1" i="1">
                <a:solidFill>
                  <a:srgbClr val="000000"/>
                </a:solidFill>
                <a:latin typeface="+mj-lt"/>
                <a:ea typeface="+mj-ea"/>
                <a:cs typeface="+mj-cs"/>
                <a:sym typeface="Calibri"/>
              </a:defRPr>
            </a:pPr>
            <a:r>
              <a:rPr lang="en-TW" sz="2000" b="1" i="1" dirty="0">
                <a:solidFill>
                  <a:srgbClr val="000000"/>
                </a:solidFill>
                <a:sym typeface="Calibri"/>
              </a:rPr>
              <a:t>可靠性 </a:t>
            </a:r>
            <a:r>
              <a:rPr lang="zh-CN" altLang="en-US" sz="2000" b="1" i="1" dirty="0">
                <a:solidFill>
                  <a:srgbClr val="000000"/>
                </a:solidFill>
                <a:sym typeface="Calibri"/>
              </a:rPr>
              <a:t>：战略性的</a:t>
            </a:r>
            <a:r>
              <a:rPr lang="en-TW" sz="2000" dirty="0"/>
              <a:t>系统决策应通过类似系统代数的形式化决策推论工具</a:t>
            </a:r>
            <a:r>
              <a:rPr lang="zh-CN" altLang="en-US" sz="2000" dirty="0"/>
              <a:t>，从而保证其决策分析与综合效果的</a:t>
            </a:r>
            <a:r>
              <a:rPr lang="en-TW" sz="2000" dirty="0"/>
              <a:t>客观性</a:t>
            </a:r>
            <a:endParaRPr sz="2000" dirty="0"/>
          </a:p>
          <a:p>
            <a:pPr marL="457200" indent="-457200" defTabSz="801687">
              <a:lnSpc>
                <a:spcPct val="150000"/>
              </a:lnSpc>
              <a:spcBef>
                <a:spcPts val="400"/>
              </a:spcBef>
              <a:buClr>
                <a:srgbClr val="990000"/>
              </a:buClr>
              <a:buSzPct val="75000"/>
              <a:buChar char="■"/>
              <a:defRPr sz="1200" b="1" i="1">
                <a:solidFill>
                  <a:srgbClr val="A6A6A6"/>
                </a:solidFill>
                <a:latin typeface="微软雅黑"/>
                <a:ea typeface="微软雅黑"/>
                <a:cs typeface="微软雅黑"/>
                <a:sym typeface="微软雅黑"/>
              </a:defRPr>
            </a:pP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对于您熟悉华为在印尼的科技战略布局等</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印尼的国家领导阶层相对年轻，并且充满了成长与扩张的雄心壮志</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国家层次的人工智能布局，无可避免地要从教育的内容着手</a:t>
            </a:r>
            <a:r>
              <a:rPr sz="1200" dirty="0"/>
              <a:t> （有百分之25的本土原生内容条款）</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人工智能与知识管理和系统决策辩证是无可分割的数据化（不仅是数字化）基础建设，需要成熟的技术系统集成商来引导其国家战略</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华为可通过其国家人工智能战略项目为印尼政府提供形式化决策知识的培训课程</a:t>
            </a:r>
            <a:r>
              <a:rPr lang="zh-CN" altLang="en-US" sz="1200" dirty="0"/>
              <a:t>，从而</a:t>
            </a:r>
            <a:r>
              <a:rPr lang="en-TW" sz="1200" dirty="0"/>
              <a:t>帮助印尼政府建立科学化的资源布局方法</a:t>
            </a:r>
            <a:r>
              <a:rPr sz="1200" dirty="0"/>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基于可普及的人工智能与人机互动技术，帮助印尼开发可普及的底层数理逻辑知识内容，并深植于其思想辨证的过程中</a:t>
            </a:r>
            <a:r>
              <a:rPr sz="120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US" dirty="0" err="1"/>
              <a:t>参考文献</a:t>
            </a:r>
            <a:r>
              <a:rPr lang="zh-CN" altLang="en-US" dirty="0"/>
              <a:t>（</a:t>
            </a:r>
            <a:r>
              <a:rPr lang="en-US" altLang="zh-CN" dirty="0"/>
              <a:t>TBD</a:t>
            </a:r>
            <a:r>
              <a:rPr lang="zh-CN" altLang="en-US" dirty="0"/>
              <a:t>）</a:t>
            </a:r>
            <a:endParaRPr dirty="0"/>
          </a:p>
        </p:txBody>
      </p:sp>
      <p:sp>
        <p:nvSpPr>
          <p:cNvPr id="12808" name="内容占位符 2"/>
          <p:cNvSpPr txBox="1"/>
          <p:nvPr/>
        </p:nvSpPr>
        <p:spPr>
          <a:xfrm>
            <a:off x="506793" y="1000935"/>
            <a:ext cx="11046088" cy="124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H. Y. Koo, et al, </a:t>
            </a:r>
            <a:r>
              <a:rPr sz="1200" dirty="0"/>
              <a:t>Algebra of Systems</a:t>
            </a:r>
            <a:r>
              <a:rPr lang="en-US" sz="1200" dirty="0"/>
              <a:t>: A Meta Language for Model Synthesis and Evaluation, IEEE Cybernetics, 2009</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Brendon Fong, </a:t>
            </a:r>
            <a:r>
              <a:rPr sz="1200" dirty="0"/>
              <a:t>Algebra of Open and Connected Systems</a:t>
            </a:r>
            <a:r>
              <a:rPr lang="en-US" sz="1200" dirty="0"/>
              <a:t>, Oxford University Ph.D. Thesis</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a:t>A Meta Language for Systems Architecting</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a:t>Category Theory for Scientists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294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70834" y="1559064"/>
            <a:ext cx="10122060" cy="3013725"/>
          </a:xfrm>
        </p:spPr>
        <p:txBody>
          <a:bodyPr>
            <a:normAutofit lnSpcReduction="10000"/>
          </a:bodyPr>
          <a:lstStyle/>
          <a:p>
            <a:pPr>
              <a:lnSpc>
                <a:spcPct val="150000"/>
              </a:lnSpc>
            </a:pPr>
            <a:r>
              <a:rPr lang="en-US" altLang="zh-CN" sz="2100" dirty="0" err="1">
                <a:solidFill>
                  <a:srgbClr val="C00000"/>
                </a:solidFill>
              </a:rPr>
              <a:t>AoS</a:t>
            </a:r>
            <a:r>
              <a:rPr lang="en-US" altLang="zh-CN" sz="2100" dirty="0">
                <a:solidFill>
                  <a:srgbClr val="C00000"/>
                </a:solidFill>
              </a:rPr>
              <a:t> </a:t>
            </a:r>
            <a:r>
              <a:rPr lang="zh-CN" altLang="en-US" sz="2100" dirty="0">
                <a:solidFill>
                  <a:srgbClr val="C00000"/>
                </a:solidFill>
              </a:rPr>
              <a:t>（系统代数）的研究背景与动机</a:t>
            </a:r>
            <a:endParaRPr lang="en-US" altLang="zh-CN" sz="2100" dirty="0">
              <a:solidFill>
                <a:srgbClr val="C00000"/>
              </a:solidFill>
            </a:endParaRPr>
          </a:p>
          <a:p>
            <a:pPr>
              <a:lnSpc>
                <a:spcPct val="150000"/>
              </a:lnSpc>
            </a:pPr>
            <a:r>
              <a:rPr lang="en-US" altLang="zh-CN" sz="2100" dirty="0" err="1"/>
              <a:t>AoS</a:t>
            </a:r>
            <a:r>
              <a:rPr lang="en-US" altLang="zh-CN" sz="2100" dirty="0"/>
              <a:t> </a:t>
            </a:r>
            <a:r>
              <a:rPr lang="zh-CN" altLang="en-US" sz="2100" dirty="0"/>
              <a:t>方法论</a:t>
            </a:r>
            <a:endParaRPr lang="en-US" altLang="zh-CN" sz="2100" dirty="0"/>
          </a:p>
          <a:p>
            <a:pPr>
              <a:lnSpc>
                <a:spcPct val="150000"/>
              </a:lnSpc>
            </a:pPr>
            <a:r>
              <a:rPr lang="en-US" altLang="zh-CN" sz="2100" dirty="0" err="1"/>
              <a:t>AoS</a:t>
            </a:r>
            <a:r>
              <a:rPr lang="en-US" altLang="zh-CN" sz="2100" dirty="0"/>
              <a:t> </a:t>
            </a:r>
            <a:r>
              <a:rPr lang="zh-CN" altLang="en-US" sz="2100" dirty="0"/>
              <a:t>计算工具：编码建模、枚举方案、评估差异</a:t>
            </a:r>
            <a:endParaRPr lang="en-US" altLang="zh-CN" sz="2100" dirty="0"/>
          </a:p>
          <a:p>
            <a:pPr>
              <a:lnSpc>
                <a:spcPct val="150000"/>
              </a:lnSpc>
            </a:pPr>
            <a:r>
              <a:rPr lang="en-US" altLang="zh-CN" sz="2100" dirty="0" err="1"/>
              <a:t>AoS</a:t>
            </a:r>
            <a:r>
              <a:rPr lang="en-US" altLang="zh-CN" sz="2100" dirty="0"/>
              <a:t> </a:t>
            </a:r>
            <a:r>
              <a:rPr lang="zh-CN" altLang="en-US" sz="2100" dirty="0"/>
              <a:t>应用案例</a:t>
            </a:r>
            <a:endParaRPr lang="en-US" altLang="zh-CN" sz="2100" dirty="0"/>
          </a:p>
          <a:p>
            <a:pPr>
              <a:lnSpc>
                <a:spcPct val="150000"/>
              </a:lnSpc>
            </a:pPr>
            <a:r>
              <a:rPr lang="en-US" altLang="zh-CN" sz="2100" dirty="0" err="1"/>
              <a:t>AoS</a:t>
            </a:r>
            <a:r>
              <a:rPr lang="en-US" altLang="zh-CN" sz="2100" dirty="0"/>
              <a:t> </a:t>
            </a:r>
            <a:r>
              <a:rPr lang="zh-CN" altLang="en-US" sz="2100" dirty="0"/>
              <a:t>未来发展</a:t>
            </a:r>
            <a:endParaRPr lang="en-US" altLang="zh-CN" sz="2100" dirty="0"/>
          </a:p>
          <a:p>
            <a:endParaRPr lang="zh-CN" altLang="en-US" dirty="0"/>
          </a:p>
        </p:txBody>
      </p:sp>
    </p:spTree>
    <p:extLst>
      <p:ext uri="{BB962C8B-B14F-4D97-AF65-F5344CB8AC3E}">
        <p14:creationId xmlns:p14="http://schemas.microsoft.com/office/powerpoint/2010/main" val="1728825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3C7894-1BC6-7540-AA55-8E5F5E8808DE}"/>
              </a:ext>
            </a:extLst>
          </p:cNvPr>
          <p:cNvPicPr>
            <a:picLocks noChangeAspect="1"/>
          </p:cNvPicPr>
          <p:nvPr/>
        </p:nvPicPr>
        <p:blipFill rotWithShape="1">
          <a:blip r:embed="rId2">
            <a:extLst>
              <a:ext uri="{28A0092B-C50C-407E-A947-70E740481C1C}">
                <a14:useLocalDpi xmlns:a14="http://schemas.microsoft.com/office/drawing/2010/main" val="0"/>
              </a:ext>
            </a:extLst>
          </a:blip>
          <a:srcRect t="1606"/>
          <a:stretch/>
        </p:blipFill>
        <p:spPr>
          <a:xfrm>
            <a:off x="8522058" y="3061187"/>
            <a:ext cx="2726816" cy="3796813"/>
          </a:xfrm>
          <a:prstGeom prst="rect">
            <a:avLst/>
          </a:prstGeom>
        </p:spPr>
      </p:pic>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系统代数的研究背景与动机 </a:t>
            </a:r>
            <a:r>
              <a:rPr lang="en-US" altLang="zh-CN" sz="2200" b="1" dirty="0">
                <a:latin typeface="微软雅黑" panose="020B0503020204020204" pitchFamily="34" charset="-122"/>
                <a:ea typeface="微软雅黑" panose="020B0503020204020204" pitchFamily="34" charset="-122"/>
              </a:rPr>
              <a:t>(</a:t>
            </a:r>
            <a:r>
              <a:rPr lang="en-US" altLang="zh-CN" sz="2200" b="1" dirty="0" err="1">
                <a:latin typeface="微软雅黑" panose="020B0503020204020204" pitchFamily="34" charset="-122"/>
                <a:ea typeface="微软雅黑" panose="020B0503020204020204" pitchFamily="34" charset="-122"/>
              </a:rPr>
              <a:t>AoS</a:t>
            </a:r>
            <a:r>
              <a:rPr lang="en-US" altLang="zh-CN" sz="2200" b="1" dirty="0">
                <a:latin typeface="微软雅黑" panose="020B0503020204020204" pitchFamily="34" charset="-122"/>
                <a:ea typeface="微软雅黑" panose="020B0503020204020204" pitchFamily="34" charset="-122"/>
              </a:rPr>
              <a:t> Motivation)</a:t>
            </a:r>
            <a:endParaRPr lang="zh-CN" altLang="en-US" sz="2200" b="1" dirty="0">
              <a:latin typeface="微软雅黑" panose="020B0503020204020204" pitchFamily="34" charset="-122"/>
              <a:ea typeface="微软雅黑" panose="020B0503020204020204" pitchFamily="34" charset="-122"/>
            </a:endParaRPr>
          </a:p>
        </p:txBody>
      </p:sp>
      <p:sp useBgFill="1">
        <p:nvSpPr>
          <p:cNvPr id="8" name="内容占位符 2"/>
          <p:cNvSpPr txBox="1">
            <a:spLocks/>
          </p:cNvSpPr>
          <p:nvPr/>
        </p:nvSpPr>
        <p:spPr bwMode="auto">
          <a:xfrm>
            <a:off x="539999" y="1097456"/>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i="1" dirty="0"/>
              <a:t>2003</a:t>
            </a:r>
            <a:r>
              <a:rPr lang="zh-TW" altLang="en-US" dirty="0"/>
              <a:t>年杨利伟的航天之旅，刺激了美国再度启动载人航天项目的战略需求，</a:t>
            </a:r>
          </a:p>
          <a:p>
            <a:r>
              <a:rPr lang="en-US" i="1" dirty="0"/>
              <a:t>NASA</a:t>
            </a:r>
            <a:r>
              <a:rPr lang="zh-TW" altLang="en-US" dirty="0"/>
              <a:t>组织了麻省理工</a:t>
            </a:r>
            <a:r>
              <a:rPr lang="en-US" altLang="zh-TW" dirty="0"/>
              <a:t>(MIT)</a:t>
            </a:r>
            <a:r>
              <a:rPr lang="zh-TW" altLang="en-US" dirty="0"/>
              <a:t>与波音公司</a:t>
            </a:r>
            <a:r>
              <a:rPr lang="en-US" altLang="zh-TW" dirty="0"/>
              <a:t>(Boeing)</a:t>
            </a:r>
            <a:r>
              <a:rPr lang="zh-TW" altLang="en-US" dirty="0"/>
              <a:t>开始了一个为时六个月的登月方案设计竞赛</a:t>
            </a:r>
          </a:p>
          <a:p>
            <a:r>
              <a:rPr lang="zh-TW" altLang="en-US" dirty="0"/>
              <a:t>项目价值：美国需要通过</a:t>
            </a:r>
            <a:r>
              <a:rPr lang="en-US" i="1" dirty="0"/>
              <a:t>NASA</a:t>
            </a:r>
            <a:r>
              <a:rPr lang="zh-TW" altLang="en-US" dirty="0"/>
              <a:t>向全球证明其系统治理与运作能力的领先地位</a:t>
            </a:r>
          </a:p>
        </p:txBody>
      </p:sp>
      <p:pic>
        <p:nvPicPr>
          <p:cNvPr id="2" name="Picture 1">
            <a:hlinkClick r:id="rId3"/>
            <a:extLst>
              <a:ext uri="{FF2B5EF4-FFF2-40B4-BE49-F238E27FC236}">
                <a16:creationId xmlns:a16="http://schemas.microsoft.com/office/drawing/2014/main" id="{F7F09F6C-78B6-D241-8555-FED9A97A77D4}"/>
              </a:ext>
            </a:extLst>
          </p:cNvPr>
          <p:cNvPicPr>
            <a:picLocks noChangeAspect="1"/>
          </p:cNvPicPr>
          <p:nvPr/>
        </p:nvPicPr>
        <p:blipFill>
          <a:blip r:embed="rId4"/>
          <a:stretch>
            <a:fillRect/>
          </a:stretch>
        </p:blipFill>
        <p:spPr>
          <a:xfrm>
            <a:off x="4654054" y="3619079"/>
            <a:ext cx="3754272" cy="2280226"/>
          </a:xfrm>
          <a:prstGeom prst="rect">
            <a:avLst/>
          </a:prstGeom>
        </p:spPr>
      </p:pic>
      <p:sp>
        <p:nvSpPr>
          <p:cNvPr id="4" name="TextBox 3">
            <a:extLst>
              <a:ext uri="{FF2B5EF4-FFF2-40B4-BE49-F238E27FC236}">
                <a16:creationId xmlns:a16="http://schemas.microsoft.com/office/drawing/2014/main" id="{DAF23B32-D422-8148-81F4-FF8B8CD8448C}"/>
              </a:ext>
            </a:extLst>
          </p:cNvPr>
          <p:cNvSpPr txBox="1"/>
          <p:nvPr/>
        </p:nvSpPr>
        <p:spPr>
          <a:xfrm>
            <a:off x="4713332" y="6035410"/>
            <a:ext cx="3593228" cy="276999"/>
          </a:xfrm>
          <a:prstGeom prst="rect">
            <a:avLst/>
          </a:prstGeom>
          <a:noFill/>
        </p:spPr>
        <p:txBody>
          <a:bodyPr wrap="none" rtlCol="0">
            <a:spAutoFit/>
          </a:bodyPr>
          <a:lstStyle/>
          <a:p>
            <a:r>
              <a:rPr lang="en-TW" sz="1200" dirty="0">
                <a:hlinkClick r:id="rId3"/>
              </a:rPr>
              <a:t>Expedition 7 Crew Members Welcomes China to Space</a:t>
            </a:r>
            <a:endParaRPr lang="en-TW" sz="1200" dirty="0"/>
          </a:p>
        </p:txBody>
      </p:sp>
      <p:sp>
        <p:nvSpPr>
          <p:cNvPr id="5" name="TextBox 4">
            <a:extLst>
              <a:ext uri="{FF2B5EF4-FFF2-40B4-BE49-F238E27FC236}">
                <a16:creationId xmlns:a16="http://schemas.microsoft.com/office/drawing/2014/main" id="{28731525-EACD-0847-BEB2-934F37169668}"/>
              </a:ext>
            </a:extLst>
          </p:cNvPr>
          <p:cNvSpPr txBox="1"/>
          <p:nvPr/>
        </p:nvSpPr>
        <p:spPr>
          <a:xfrm>
            <a:off x="1481732" y="2612564"/>
            <a:ext cx="9662902" cy="646331"/>
          </a:xfrm>
          <a:prstGeom prst="rect">
            <a:avLst/>
          </a:prstGeom>
          <a:noFill/>
        </p:spPr>
        <p:txBody>
          <a:bodyPr wrap="none" rtlCol="0">
            <a:spAutoFit/>
          </a:bodyPr>
          <a:lstStyle/>
          <a:p>
            <a:r>
              <a:rPr lang="en-US" dirty="0"/>
              <a:t>James, R. Hansen,  Societal impact of Spaceflight,  NASA History Division, 2007</a:t>
            </a:r>
          </a:p>
          <a:p>
            <a:r>
              <a:rPr lang="en-US" dirty="0"/>
              <a:t>	Chapter 7, (</a:t>
            </a:r>
            <a:r>
              <a:rPr lang="zh-TW" altLang="en-US" dirty="0">
                <a:hlinkClick r:id="rId5"/>
              </a:rPr>
              <a:t>太空人的象征意义：杨利伟作为第一位太空旅行证的的文化、政治重要性</a:t>
            </a:r>
            <a:r>
              <a:rPr lang="en-US" dirty="0"/>
              <a:t>)</a:t>
            </a:r>
            <a:endParaRPr lang="en-TW" dirty="0"/>
          </a:p>
        </p:txBody>
      </p:sp>
      <p:pic>
        <p:nvPicPr>
          <p:cNvPr id="6" name="Picture 5">
            <a:hlinkClick r:id="rId6"/>
            <a:extLst>
              <a:ext uri="{FF2B5EF4-FFF2-40B4-BE49-F238E27FC236}">
                <a16:creationId xmlns:a16="http://schemas.microsoft.com/office/drawing/2014/main" id="{05C2CE91-7CFE-054E-A1C7-1D9E55B7DD3D}"/>
              </a:ext>
            </a:extLst>
          </p:cNvPr>
          <p:cNvPicPr>
            <a:picLocks noChangeAspect="1"/>
          </p:cNvPicPr>
          <p:nvPr/>
        </p:nvPicPr>
        <p:blipFill>
          <a:blip r:embed="rId7"/>
          <a:stretch>
            <a:fillRect/>
          </a:stretch>
        </p:blipFill>
        <p:spPr>
          <a:xfrm>
            <a:off x="539999" y="3619079"/>
            <a:ext cx="3796154" cy="2280226"/>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539999" y="6035410"/>
            <a:ext cx="3796154" cy="430887"/>
          </a:xfrm>
          <a:prstGeom prst="rect">
            <a:avLst/>
          </a:prstGeom>
          <a:noFill/>
        </p:spPr>
        <p:txBody>
          <a:bodyPr wrap="square" rtlCol="0">
            <a:spAutoFit/>
          </a:bodyPr>
          <a:lstStyle/>
          <a:p>
            <a:pPr algn="ctr"/>
            <a:r>
              <a:rPr lang="en-US" sz="1050" dirty="0">
                <a:hlinkClick r:id="rId6"/>
              </a:rPr>
              <a:t>Global Times: Story of China's first taikonaut's one day in space lights up internet, highlights country's space advancements</a:t>
            </a:r>
            <a:endParaRPr lang="en-TW" sz="1050" dirty="0"/>
          </a:p>
        </p:txBody>
      </p:sp>
      <p:pic>
        <p:nvPicPr>
          <p:cNvPr id="2050" name="Picture 2">
            <a:hlinkClick r:id="rId8"/>
            <a:extLst>
              <a:ext uri="{FF2B5EF4-FFF2-40B4-BE49-F238E27FC236}">
                <a16:creationId xmlns:a16="http://schemas.microsoft.com/office/drawing/2014/main" id="{BE98683C-529F-3142-8641-3E5361112D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57254" y="3916494"/>
            <a:ext cx="1767015" cy="13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25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系统代数的研究内容 </a:t>
            </a:r>
            <a:r>
              <a:rPr lang="en-US" altLang="zh-CN" sz="2200" b="1" dirty="0">
                <a:latin typeface="微软雅黑" panose="020B0503020204020204" pitchFamily="34" charset="-122"/>
                <a:ea typeface="微软雅黑" panose="020B0503020204020204" pitchFamily="34" charset="-122"/>
              </a:rPr>
              <a:t>(</a:t>
            </a:r>
            <a:r>
              <a:rPr lang="en-US" altLang="zh-CN" sz="2200" b="1" dirty="0" err="1">
                <a:latin typeface="微软雅黑" panose="020B0503020204020204" pitchFamily="34" charset="-122"/>
                <a:ea typeface="微软雅黑" panose="020B0503020204020204" pitchFamily="34" charset="-122"/>
              </a:rPr>
              <a:t>AoS</a:t>
            </a:r>
            <a:r>
              <a:rPr lang="en-US" altLang="zh-CN" sz="2200" b="1" dirty="0">
                <a:latin typeface="微软雅黑" panose="020B0503020204020204" pitchFamily="34" charset="-122"/>
                <a:ea typeface="微软雅黑" panose="020B0503020204020204" pitchFamily="34" charset="-122"/>
              </a:rPr>
              <a:t> Motivation)</a:t>
            </a:r>
            <a:endParaRPr lang="zh-CN" altLang="en-US" sz="2200" b="1"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539999" y="1097456"/>
            <a:ext cx="7004412" cy="289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i="1" kern="0" dirty="0">
                <a:solidFill>
                  <a:schemeClr val="bg1">
                    <a:lumMod val="65000"/>
                  </a:schemeClr>
                </a:solidFill>
                <a:latin typeface="微软雅黑" panose="020B0503020204020204" pitchFamily="34" charset="-122"/>
                <a:ea typeface="微软雅黑" panose="020B0503020204020204" pitchFamily="34" charset="-122"/>
              </a:rPr>
              <a:t>大型复杂工程系统的特征：</a:t>
            </a:r>
            <a:endParaRPr lang="en-US" altLang="zh-CN" sz="2400" i="1" kern="0" dirty="0">
              <a:solidFill>
                <a:schemeClr val="bg1">
                  <a:lumMod val="65000"/>
                </a:schemeClr>
              </a:solidFill>
              <a:latin typeface="微软雅黑" panose="020B0503020204020204" pitchFamily="34" charset="-122"/>
              <a:ea typeface="微软雅黑" panose="020B0503020204020204" pitchFamily="34" charset="-122"/>
            </a:endParaRPr>
          </a:p>
          <a:p>
            <a:pPr lvl="1"/>
            <a:r>
              <a:rPr lang="zh-CN" altLang="en-US" sz="2400" i="1" kern="0" dirty="0">
                <a:solidFill>
                  <a:schemeClr val="bg1">
                    <a:lumMod val="65000"/>
                  </a:schemeClr>
                </a:solidFill>
                <a:latin typeface="微软雅黑" panose="020B0503020204020204" pitchFamily="34" charset="-122"/>
                <a:ea typeface="微软雅黑" panose="020B0503020204020204" pitchFamily="34" charset="-122"/>
              </a:rPr>
              <a:t>决策难：跨领域的知识管理与决策博弈，</a:t>
            </a:r>
            <a:endParaRPr lang="en-US" altLang="zh-CN" sz="2400" i="1" kern="0" dirty="0">
              <a:solidFill>
                <a:schemeClr val="bg1">
                  <a:lumMod val="65000"/>
                </a:schemeClr>
              </a:solidFill>
              <a:latin typeface="微软雅黑" panose="020B0503020204020204" pitchFamily="34" charset="-122"/>
              <a:ea typeface="微软雅黑" panose="020B0503020204020204" pitchFamily="34" charset="-122"/>
            </a:endParaRPr>
          </a:p>
          <a:p>
            <a:pPr lvl="1"/>
            <a:r>
              <a:rPr lang="zh-CN" altLang="en-US" sz="2400" i="1" kern="0" dirty="0">
                <a:solidFill>
                  <a:schemeClr val="bg1">
                    <a:lumMod val="65000"/>
                  </a:schemeClr>
                </a:solidFill>
                <a:latin typeface="微软雅黑" panose="020B0503020204020204" pitchFamily="34" charset="-122"/>
                <a:ea typeface="微软雅黑" panose="020B0503020204020204" pitchFamily="34" charset="-122"/>
              </a:rPr>
              <a:t>定调早：关键决策过早</a:t>
            </a:r>
            <a:r>
              <a:rPr lang="zh-CN" altLang="en-TW" sz="2400" i="1" kern="0" dirty="0">
                <a:solidFill>
                  <a:schemeClr val="bg1">
                    <a:lumMod val="65000"/>
                  </a:schemeClr>
                </a:solidFill>
                <a:latin typeface="微软雅黑" panose="020B0503020204020204" pitchFamily="34" charset="-122"/>
                <a:ea typeface="微软雅黑" panose="020B0503020204020204" pitchFamily="34" charset="-122"/>
              </a:rPr>
              <a:t>锁定</a:t>
            </a:r>
            <a:r>
              <a:rPr lang="zh-CN" altLang="en-US" sz="2400" i="1" kern="0" dirty="0">
                <a:solidFill>
                  <a:schemeClr val="bg1">
                    <a:lumMod val="65000"/>
                  </a:schemeClr>
                </a:solidFill>
                <a:latin typeface="微软雅黑" panose="020B0503020204020204" pitchFamily="34" charset="-122"/>
                <a:ea typeface="微软雅黑" panose="020B0503020204020204" pitchFamily="34" charset="-122"/>
              </a:rPr>
              <a:t>，</a:t>
            </a:r>
            <a:endParaRPr lang="en-US" altLang="zh-CN" sz="2400" i="1" kern="0" dirty="0">
              <a:solidFill>
                <a:schemeClr val="bg1">
                  <a:lumMod val="65000"/>
                </a:schemeClr>
              </a:solidFill>
              <a:latin typeface="微软雅黑" panose="020B0503020204020204" pitchFamily="34" charset="-122"/>
              <a:ea typeface="微软雅黑" panose="020B0503020204020204" pitchFamily="34" charset="-122"/>
            </a:endParaRPr>
          </a:p>
          <a:p>
            <a:pPr lvl="1"/>
            <a:r>
              <a:rPr lang="zh-CN" altLang="en-US" sz="2400" i="1" kern="0" dirty="0">
                <a:solidFill>
                  <a:schemeClr val="bg1">
                    <a:lumMod val="65000"/>
                  </a:schemeClr>
                </a:solidFill>
                <a:latin typeface="微软雅黑" panose="020B0503020204020204" pitchFamily="34" charset="-122"/>
                <a:ea typeface="微软雅黑" panose="020B0503020204020204" pitchFamily="34" charset="-122"/>
              </a:rPr>
              <a:t>精度不好：模型的复杂度过高或不足</a:t>
            </a:r>
            <a:endParaRPr lang="en-US" altLang="zh-CN" sz="2400" i="1" kern="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4411" y="684092"/>
            <a:ext cx="4383478" cy="56780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a:srcRect l="12755" t="2801" r="8879" b="13525"/>
          <a:stretch/>
        </p:blipFill>
        <p:spPr>
          <a:xfrm>
            <a:off x="1612590" y="3451478"/>
            <a:ext cx="4973561" cy="3242152"/>
          </a:xfrm>
          <a:prstGeom prst="rect">
            <a:avLst/>
          </a:prstGeom>
        </p:spPr>
      </p:pic>
    </p:spTree>
    <p:extLst>
      <p:ext uri="{BB962C8B-B14F-4D97-AF65-F5344CB8AC3E}">
        <p14:creationId xmlns:p14="http://schemas.microsoft.com/office/powerpoint/2010/main" val="265490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a:r>
              <a:rPr lang="en" b="1" dirty="0" err="1">
                <a:latin typeface="STXinwei" panose="02010800040101010101" pitchFamily="2" charset="-122"/>
                <a:ea typeface="STXinwei" panose="02010800040101010101" pitchFamily="2" charset="-122"/>
              </a:rPr>
              <a:t>形式化系统的可表达性指标</a:t>
            </a:r>
            <a:endParaRPr b="1" dirty="0">
              <a:latin typeface="STXinwei" panose="02010800040101010101" pitchFamily="2" charset="-122"/>
              <a:ea typeface="STXinwei" panose="02010800040101010101" pitchFamily="2" charset="-122"/>
            </a:endParaRPr>
          </a:p>
        </p:txBody>
      </p:sp>
      <p:pic>
        <p:nvPicPr>
          <p:cNvPr id="155" name="Google Shape;155;p31"/>
          <p:cNvPicPr preferRelativeResize="0"/>
          <p:nvPr/>
        </p:nvPicPr>
        <p:blipFill>
          <a:blip r:embed="rId3">
            <a:alphaModFix/>
          </a:blip>
          <a:stretch>
            <a:fillRect/>
          </a:stretch>
        </p:blipFill>
        <p:spPr>
          <a:xfrm>
            <a:off x="1590915" y="3532782"/>
            <a:ext cx="1494935" cy="1494935"/>
          </a:xfrm>
          <a:prstGeom prst="rect">
            <a:avLst/>
          </a:prstGeom>
          <a:noFill/>
          <a:ln>
            <a:noFill/>
          </a:ln>
        </p:spPr>
      </p:pic>
      <p:sp>
        <p:nvSpPr>
          <p:cNvPr id="156" name="Google Shape;156;p31"/>
          <p:cNvSpPr txBox="1"/>
          <p:nvPr/>
        </p:nvSpPr>
        <p:spPr>
          <a:xfrm>
            <a:off x="1040181" y="1910067"/>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78381" y="1910067"/>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79048" y="1910067"/>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a:alphaModFix/>
          </a:blip>
          <a:srcRect l="14103" t="28250" r="13275" b="22064"/>
          <a:stretch/>
        </p:blipFill>
        <p:spPr>
          <a:xfrm>
            <a:off x="8679048" y="3532768"/>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48114" y="3417750"/>
            <a:ext cx="3100507" cy="1808633"/>
          </a:xfrm>
          <a:prstGeom prst="rect">
            <a:avLst/>
          </a:prstGeom>
          <a:noFill/>
          <a:ln>
            <a:noFill/>
          </a:ln>
        </p:spPr>
      </p:pic>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3" name="Google Shape;163;p31"/>
          <p:cNvPicPr preferRelativeResize="0"/>
          <p:nvPr/>
        </p:nvPicPr>
        <p:blipFill>
          <a:blip r:embed="rId9">
            <a:alphaModFix/>
          </a:blip>
          <a:stretch>
            <a:fillRect/>
          </a:stretch>
        </p:blipFill>
        <p:spPr>
          <a:xfrm>
            <a:off x="1910935" y="1253349"/>
            <a:ext cx="719513" cy="763600"/>
          </a:xfrm>
          <a:prstGeom prst="rect">
            <a:avLst/>
          </a:prstGeom>
          <a:noFill/>
          <a:ln>
            <a:noFill/>
          </a:ln>
        </p:spPr>
      </p:pic>
      <p:pic>
        <p:nvPicPr>
          <p:cNvPr id="164" name="Google Shape;164;p31"/>
          <p:cNvPicPr preferRelativeResize="0"/>
          <p:nvPr/>
        </p:nvPicPr>
        <p:blipFill>
          <a:blip r:embed="rId9">
            <a:alphaModFix/>
          </a:blip>
          <a:stretch>
            <a:fillRect/>
          </a:stretch>
        </p:blipFill>
        <p:spPr>
          <a:xfrm>
            <a:off x="5798051" y="1253349"/>
            <a:ext cx="719513" cy="763600"/>
          </a:xfrm>
          <a:prstGeom prst="rect">
            <a:avLst/>
          </a:prstGeom>
          <a:noFill/>
          <a:ln>
            <a:noFill/>
          </a:ln>
        </p:spPr>
      </p:pic>
      <p:pic>
        <p:nvPicPr>
          <p:cNvPr id="165" name="Google Shape;165;p31"/>
          <p:cNvPicPr preferRelativeResize="0"/>
          <p:nvPr/>
        </p:nvPicPr>
        <p:blipFill>
          <a:blip r:embed="rId9">
            <a:alphaModFix/>
          </a:blip>
          <a:stretch>
            <a:fillRect/>
          </a:stretch>
        </p:blipFill>
        <p:spPr>
          <a:xfrm>
            <a:off x="9566318" y="1253349"/>
            <a:ext cx="719513" cy="763600"/>
          </a:xfrm>
          <a:prstGeom prst="rect">
            <a:avLst/>
          </a:prstGeom>
          <a:noFill/>
          <a:ln>
            <a:noFill/>
          </a:ln>
        </p:spPr>
      </p:pic>
      <p:sp>
        <p:nvSpPr>
          <p:cNvPr id="2" name="TextBox 1">
            <a:extLst>
              <a:ext uri="{FF2B5EF4-FFF2-40B4-BE49-F238E27FC236}">
                <a16:creationId xmlns:a16="http://schemas.microsoft.com/office/drawing/2014/main" id="{92020B7D-7A70-C94E-86AF-952BAAF1B58F}"/>
              </a:ext>
            </a:extLst>
          </p:cNvPr>
          <p:cNvSpPr txBox="1"/>
          <p:nvPr/>
        </p:nvSpPr>
        <p:spPr>
          <a:xfrm>
            <a:off x="4115899" y="5350712"/>
            <a:ext cx="3647643" cy="646331"/>
          </a:xfrm>
          <a:prstGeom prst="rect">
            <a:avLst/>
          </a:prstGeom>
          <a:noFill/>
        </p:spPr>
        <p:txBody>
          <a:bodyPr wrap="square" rtlCol="0">
            <a:spAutoFit/>
          </a:bodyPr>
          <a:lstStyle/>
          <a:p>
            <a:pPr lvl="1"/>
            <a:r>
              <a:rPr lang="zh-CN" altLang="en-US" kern="0" dirty="0">
                <a:solidFill>
                  <a:schemeClr val="bg1">
                    <a:lumMod val="65000"/>
                  </a:schemeClr>
                </a:solidFill>
                <a:latin typeface="微软雅黑" panose="020B0503020204020204" pitchFamily="34" charset="-122"/>
                <a:ea typeface="微软雅黑" panose="020B0503020204020204" pitchFamily="34" charset="-122"/>
              </a:rPr>
              <a:t>系统建模仿真的结果能以严谨的度量衡来比较方案的差异</a:t>
            </a:r>
            <a:endParaRPr lang="en-US" altLang="zh-CN" kern="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1152436" y="2506049"/>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80110" y="2518657"/>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819393" y="252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19" name="TextBox 18">
            <a:extLst>
              <a:ext uri="{FF2B5EF4-FFF2-40B4-BE49-F238E27FC236}">
                <a16:creationId xmlns:a16="http://schemas.microsoft.com/office/drawing/2014/main" id="{641B2181-895D-E848-9611-CD3429504120}"/>
              </a:ext>
            </a:extLst>
          </p:cNvPr>
          <p:cNvSpPr txBox="1"/>
          <p:nvPr/>
        </p:nvSpPr>
        <p:spPr>
          <a:xfrm>
            <a:off x="8116652" y="5338237"/>
            <a:ext cx="3618843" cy="646331"/>
          </a:xfrm>
          <a:prstGeom prst="rect">
            <a:avLst/>
          </a:prstGeom>
          <a:noFill/>
        </p:spPr>
        <p:txBody>
          <a:bodyPr wrap="square" rtlCol="0">
            <a:spAutoFit/>
          </a:bodyPr>
          <a:lstStyle/>
          <a:p>
            <a:pPr lvl="1"/>
            <a:r>
              <a:rPr lang="zh-CN" altLang="en-US" kern="0" dirty="0">
                <a:solidFill>
                  <a:schemeClr val="bg1">
                    <a:lumMod val="65000"/>
                  </a:schemeClr>
                </a:solidFill>
                <a:latin typeface="微软雅黑" panose="020B0503020204020204" pitchFamily="34" charset="-122"/>
                <a:ea typeface="微软雅黑" panose="020B0503020204020204" pitchFamily="34" charset="-122"/>
              </a:rPr>
              <a:t>在有限时间与计算资源下，得到有效的系统模型评估结果</a:t>
            </a:r>
            <a:endParaRPr lang="en-US" altLang="zh-CN" kern="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0" name="TextBox 19">
            <a:extLst>
              <a:ext uri="{FF2B5EF4-FFF2-40B4-BE49-F238E27FC236}">
                <a16:creationId xmlns:a16="http://schemas.microsoft.com/office/drawing/2014/main" id="{8FE25329-CF32-BF44-B69E-180726FA10DB}"/>
              </a:ext>
            </a:extLst>
          </p:cNvPr>
          <p:cNvSpPr txBox="1"/>
          <p:nvPr/>
        </p:nvSpPr>
        <p:spPr>
          <a:xfrm>
            <a:off x="752133" y="5338355"/>
            <a:ext cx="3172495" cy="646331"/>
          </a:xfrm>
          <a:prstGeom prst="rect">
            <a:avLst/>
          </a:prstGeom>
          <a:noFill/>
        </p:spPr>
        <p:txBody>
          <a:bodyPr wrap="square" rtlCol="0">
            <a:spAutoFit/>
          </a:bodyPr>
          <a:lstStyle/>
          <a:p>
            <a:pPr lvl="1"/>
            <a:r>
              <a:rPr lang="zh-CN" altLang="en-US" kern="0" dirty="0">
                <a:solidFill>
                  <a:schemeClr val="bg1">
                    <a:lumMod val="65000"/>
                  </a:schemeClr>
                </a:solidFill>
                <a:latin typeface="微软雅黑" panose="020B0503020204020204" pitchFamily="34" charset="-122"/>
                <a:ea typeface="微软雅黑" panose="020B0503020204020204" pitchFamily="34" charset="-122"/>
              </a:rPr>
              <a:t>系统模型所表达的信息</a:t>
            </a:r>
            <a:endParaRPr lang="en-US" altLang="zh-CN" kern="0" dirty="0">
              <a:solidFill>
                <a:schemeClr val="bg1">
                  <a:lumMod val="65000"/>
                </a:schemeClr>
              </a:solidFill>
              <a:latin typeface="微软雅黑" panose="020B0503020204020204" pitchFamily="34" charset="-122"/>
              <a:ea typeface="微软雅黑" panose="020B0503020204020204" pitchFamily="34" charset="-122"/>
            </a:endParaRPr>
          </a:p>
          <a:p>
            <a:pPr lvl="1"/>
            <a:r>
              <a:rPr lang="zh-CN" altLang="en-US" kern="0" dirty="0">
                <a:solidFill>
                  <a:schemeClr val="bg1">
                    <a:lumMod val="65000"/>
                  </a:schemeClr>
                </a:solidFill>
                <a:latin typeface="微软雅黑" panose="020B0503020204020204" pitchFamily="34" charset="-122"/>
                <a:ea typeface="微软雅黑" panose="020B0503020204020204" pitchFamily="34" charset="-122"/>
              </a:rPr>
              <a:t>能对应于真实的系统现象</a:t>
            </a:r>
            <a:endParaRPr lang="en-US" altLang="zh-CN" kern="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D618E49C-8579-704C-BAD0-B9038857E55D}"/>
              </a:ext>
            </a:extLst>
          </p:cNvPr>
          <p:cNvSpPr txBox="1"/>
          <p:nvPr/>
        </p:nvSpPr>
        <p:spPr>
          <a:xfrm>
            <a:off x="4424544" y="939031"/>
            <a:ext cx="3466526" cy="369332"/>
          </a:xfrm>
          <a:prstGeom prst="rect">
            <a:avLst/>
          </a:prstGeom>
          <a:noFill/>
        </p:spPr>
        <p:txBody>
          <a:bodyPr wrap="none" rtlCol="0">
            <a:spAutoFit/>
          </a:bodyPr>
          <a:lstStyle/>
          <a:p>
            <a:r>
              <a:rPr lang="en-TW" dirty="0">
                <a:solidFill>
                  <a:schemeClr val="bg2">
                    <a:lumMod val="90000"/>
                  </a:schemeClr>
                </a:solidFill>
              </a:rPr>
              <a:t>Representability of Formal Systems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03992" y="210908"/>
            <a:ext cx="11360800" cy="1256976"/>
          </a:xfrm>
        </p:spPr>
        <p:txBody>
          <a:bodyPr/>
          <a:lstStyle/>
          <a:p>
            <a:r>
              <a:rPr lang="zh-TW" altLang="en-TW" sz="3200" dirty="0">
                <a:latin typeface="STXinwei" panose="02010800040101010101" pitchFamily="2" charset="-122"/>
                <a:ea typeface="STXinwei" panose="02010800040101010101" pitchFamily="2" charset="-122"/>
              </a:rPr>
              <a:t>系统</a:t>
            </a:r>
            <a:r>
              <a:rPr lang="zh-TW" altLang="en-US" sz="3200" dirty="0">
                <a:latin typeface="STXinwei" panose="02010800040101010101" pitchFamily="2" charset="-122"/>
                <a:ea typeface="STXinwei" panose="02010800040101010101" pitchFamily="2" charset="-122"/>
              </a:rPr>
              <a:t>正确性的形式化定义</a:t>
            </a:r>
            <a:endParaRPr lang="en-TW"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1940560" y="1843931"/>
            <a:ext cx="4409074" cy="4099669"/>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32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32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32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3200" kern="0" dirty="0">
                <a:solidFill>
                  <a:srgbClr val="FFFFFF"/>
                </a:solidFill>
                <a:latin typeface="STXinwei" panose="02010800040101010101" pitchFamily="2" charset="-122"/>
                <a:ea typeface="STXinwei" panose="02010800040101010101" pitchFamily="2" charset="-122"/>
                <a:sym typeface="Arial"/>
              </a:rPr>
              <a:t>（</a:t>
            </a:r>
            <a:r>
              <a:rPr lang="en-TW" sz="32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3200" kern="0" dirty="0">
                <a:solidFill>
                  <a:srgbClr val="FFFFFF"/>
                </a:solidFill>
                <a:latin typeface="STXinwei" panose="02010800040101010101" pitchFamily="2" charset="-122"/>
                <a:ea typeface="STXinwei" panose="02010800040101010101" pitchFamily="2" charset="-122"/>
                <a:sym typeface="Arial"/>
              </a:rPr>
              <a:t>）</a:t>
            </a:r>
            <a:endParaRPr lang="en-TW" sz="32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3540" y="1843931"/>
            <a:ext cx="4311820" cy="4099669"/>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32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32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32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3200" kern="0" dirty="0">
                <a:solidFill>
                  <a:srgbClr val="000000"/>
                </a:solidFill>
                <a:latin typeface="STXinwei" panose="02010800040101010101" pitchFamily="2" charset="-122"/>
                <a:ea typeface="STXinwei" panose="02010800040101010101" pitchFamily="2" charset="-122"/>
                <a:sym typeface="Arial"/>
              </a:rPr>
              <a:t>（</a:t>
            </a:r>
            <a:r>
              <a:rPr lang="en-TW" sz="32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3200" kern="0" dirty="0">
                <a:solidFill>
                  <a:srgbClr val="000000"/>
                </a:solidFill>
                <a:latin typeface="STXinwei" panose="02010800040101010101" pitchFamily="2" charset="-122"/>
                <a:ea typeface="STXinwei" panose="02010800040101010101" pitchFamily="2" charset="-122"/>
                <a:sym typeface="Arial"/>
              </a:rPr>
              <a:t>）</a:t>
            </a:r>
            <a:endParaRPr lang="en-TW" sz="32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49049" y="3108935"/>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5231557" y="5993644"/>
            <a:ext cx="1435201" cy="369332"/>
          </a:xfrm>
          <a:prstGeom prst="rect">
            <a:avLst/>
          </a:prstGeom>
          <a:noFill/>
        </p:spPr>
        <p:txBody>
          <a:bodyPr wrap="none" rtlCol="0">
            <a:spAutoFit/>
          </a:bodyPr>
          <a:lstStyle/>
          <a:p>
            <a:r>
              <a:rPr lang="en-TW" dirty="0"/>
              <a:t>(Correctness)</a:t>
            </a:r>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2"/>
            <a:endCxn id="10" idx="0"/>
          </p:cNvCxnSpPr>
          <p:nvPr/>
        </p:nvCxnSpPr>
        <p:spPr>
          <a:xfrm flipH="1">
            <a:off x="5949158" y="4678595"/>
            <a:ext cx="1" cy="1315049"/>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2172" y="3429000"/>
            <a:ext cx="1702685" cy="2134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172" y="1020675"/>
            <a:ext cx="1702685" cy="12704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30A68AA-4D31-7E4C-BD04-4C33039D57A2}"/>
              </a:ext>
            </a:extLst>
          </p:cNvPr>
          <p:cNvSpPr txBox="1"/>
          <p:nvPr/>
        </p:nvSpPr>
        <p:spPr>
          <a:xfrm>
            <a:off x="9854498" y="2313257"/>
            <a:ext cx="2178032" cy="646331"/>
          </a:xfrm>
          <a:prstGeom prst="rect">
            <a:avLst/>
          </a:prstGeom>
          <a:noFill/>
        </p:spPr>
        <p:txBody>
          <a:bodyPr wrap="none" rtlCol="0">
            <a:spAutoFit/>
          </a:bodyPr>
          <a:lstStyle/>
          <a:p>
            <a:pPr algn="ctr"/>
            <a:r>
              <a:rPr lang="en-TW" dirty="0"/>
              <a:t>Leslie Lamport</a:t>
            </a:r>
          </a:p>
          <a:p>
            <a:pPr algn="ctr"/>
            <a:r>
              <a:rPr lang="en-TW" dirty="0"/>
              <a:t>2013 Turing Awardee</a:t>
            </a:r>
          </a:p>
        </p:txBody>
      </p:sp>
    </p:spTree>
    <p:extLst>
      <p:ext uri="{BB962C8B-B14F-4D97-AF65-F5344CB8AC3E}">
        <p14:creationId xmlns:p14="http://schemas.microsoft.com/office/powerpoint/2010/main" val="1852133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580052" y="2033079"/>
            <a:ext cx="4709763" cy="2665379"/>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rgbClr val="FFFFFF"/>
                  </a:solidFill>
                  <a:latin typeface="STXinwei" panose="02010800040101010101" pitchFamily="2" charset="-122"/>
                  <a:ea typeface="STXinwei" panose="02010800040101010101" pitchFamily="2" charset="-122"/>
                </a:rPr>
                <a:t>Safety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2400" dirty="0">
                  <a:solidFill>
                    <a:srgbClr val="FFFFFF"/>
                  </a:solidFill>
                  <a:latin typeface="STXinwei" panose="02010800040101010101" pitchFamily="2" charset="-122"/>
                  <a:ea typeface="STXinwei" panose="02010800040101010101" pitchFamily="2" charset="-122"/>
                </a:rPr>
                <a:t>Liveness</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7137204" y="2096311"/>
            <a:ext cx="3552131" cy="2665380"/>
            <a:chOff x="6838369" y="2033078"/>
            <a:chExt cx="355213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5B0FCD2D-8C9E-3848-8C9D-ED37BBB699F7}"/>
                </a:ext>
              </a:extLst>
            </p:cNvPr>
            <p:cNvSpPr txBox="1"/>
            <p:nvPr/>
          </p:nvSpPr>
          <p:spPr>
            <a:xfrm>
              <a:off x="8066556" y="2887036"/>
              <a:ext cx="1005403" cy="830997"/>
            </a:xfrm>
            <a:prstGeom prst="rect">
              <a:avLst/>
            </a:prstGeom>
            <a:noFill/>
          </p:spPr>
          <p:txBody>
            <a:bodyPr wrap="none" rtlCol="0">
              <a:spAutoFit/>
            </a:bodyPr>
            <a:lstStyle/>
            <a:p>
              <a:pPr algn="ctr"/>
              <a:r>
                <a:rPr lang="en-TW" sz="1600" dirty="0">
                  <a:solidFill>
                    <a:srgbClr val="FF0000"/>
                  </a:solidFill>
                  <a:latin typeface="STXinwei" panose="02010800040101010101" pitchFamily="2" charset="-122"/>
                  <a:ea typeface="STXinwei" panose="02010800040101010101" pitchFamily="2" charset="-122"/>
                </a:rPr>
                <a:t>正确的</a:t>
              </a:r>
            </a:p>
            <a:p>
              <a:pPr algn="ctr"/>
              <a:r>
                <a:rPr lang="en-TW" sz="1600" dirty="0">
                  <a:solidFill>
                    <a:srgbClr val="FF0000"/>
                  </a:solidFill>
                  <a:latin typeface="STXinwei" panose="02010800040101010101" pitchFamily="2" charset="-122"/>
                  <a:ea typeface="STXinwei" panose="02010800040101010101" pitchFamily="2" charset="-122"/>
                </a:rPr>
                <a:t>系统</a:t>
              </a:r>
            </a:p>
            <a:p>
              <a:pPr algn="ctr"/>
              <a:r>
                <a:rPr lang="en-TW" sz="1600" dirty="0">
                  <a:solidFill>
                    <a:srgbClr val="FF0000"/>
                  </a:solidFill>
                  <a:latin typeface="STXinwei" panose="02010800040101010101" pitchFamily="2" charset="-122"/>
                  <a:ea typeface="STXinwei" panose="02010800040101010101" pitchFamily="2" charset="-122"/>
                </a:rPr>
                <a:t>运行范畴</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401128" y="3291610"/>
              <a:ext cx="989373" cy="369332"/>
            </a:xfrm>
            <a:prstGeom prst="rect">
              <a:avLst/>
            </a:prstGeom>
            <a:noFill/>
          </p:spPr>
          <p:txBody>
            <a:bodyPr wrap="none" rtlCol="0">
              <a:spAutoFit/>
            </a:bodyPr>
            <a:lstStyle/>
            <a:p>
              <a:r>
                <a:rPr lang="en-TW" dirty="0">
                  <a:solidFill>
                    <a:srgbClr val="FFFFFF"/>
                  </a:solidFill>
                  <a:latin typeface="STXinwei" panose="02010800040101010101" pitchFamily="2" charset="-122"/>
                  <a:ea typeface="STXinwei" panose="02010800040101010101" pitchFamily="2" charset="-122"/>
                </a:rPr>
                <a:t>Liveness</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838424" y="3216297"/>
              <a:ext cx="715260" cy="338554"/>
            </a:xfrm>
            <a:prstGeom prst="rect">
              <a:avLst/>
            </a:prstGeom>
            <a:noFill/>
          </p:spPr>
          <p:txBody>
            <a:bodyPr wrap="none" rtlCol="0">
              <a:spAutoFit/>
            </a:bodyPr>
            <a:lstStyle/>
            <a:p>
              <a:pPr algn="ctr"/>
              <a:r>
                <a:rPr lang="en-TW" sz="1600" dirty="0">
                  <a:solidFill>
                    <a:srgbClr val="FFFFFF"/>
                  </a:solidFill>
                  <a:latin typeface="STXinwei" panose="02010800040101010101" pitchFamily="2" charset="-122"/>
                  <a:ea typeface="STXinwei" panose="02010800040101010101" pitchFamily="2" charset="-122"/>
                </a:rPr>
                <a:t>Safety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059658" y="5909711"/>
            <a:ext cx="8481233" cy="523220"/>
          </a:xfrm>
          <a:prstGeom prst="rect">
            <a:avLst/>
          </a:prstGeom>
          <a:noFill/>
        </p:spPr>
        <p:txBody>
          <a:bodyPr wrap="none" rtlCol="0">
            <a:spAutoFit/>
          </a:bodyPr>
          <a:lstStyle/>
          <a:p>
            <a:pPr algn="ctr"/>
            <a:r>
              <a:rPr lang="en-TW" sz="1400" dirty="0"/>
              <a:t>Modified from Figure 1-1 and 1-2 of Agile Application Security: Enabling Security in a Continuous Deliver Pipeline, </a:t>
            </a:r>
          </a:p>
          <a:p>
            <a:pPr algn="ctr"/>
            <a:r>
              <a:rPr lang="en-TW" sz="1400" dirty="0"/>
              <a:t>by Laura Bell, Michael Brunton-Spall, Rich Smith &amp; Jim Bird</a:t>
            </a:r>
            <a:r>
              <a:rPr lang="en-US" sz="1400" dirty="0"/>
              <a:t>, O’Reilly Media, 2017 </a:t>
            </a:r>
            <a:endParaRPr lang="en-TW" sz="1400" dirty="0"/>
          </a:p>
        </p:txBody>
      </p:sp>
      <p:sp>
        <p:nvSpPr>
          <p:cNvPr id="19" name="Right Arrow 18">
            <a:extLst>
              <a:ext uri="{FF2B5EF4-FFF2-40B4-BE49-F238E27FC236}">
                <a16:creationId xmlns:a16="http://schemas.microsoft.com/office/drawing/2014/main" id="{30E9C8EC-51E4-3244-852E-BD4F18DA3C5E}"/>
              </a:ext>
            </a:extLst>
          </p:cNvPr>
          <p:cNvSpPr/>
          <p:nvPr/>
        </p:nvSpPr>
        <p:spPr>
          <a:xfrm>
            <a:off x="4757620" y="1862980"/>
            <a:ext cx="3085308"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系统整合</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4584091" y="4323884"/>
            <a:ext cx="3085308"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400" dirty="0">
                <a:solidFill>
                  <a:schemeClr val="bg1"/>
                </a:solidFill>
                <a:latin typeface="STXinwei" panose="02010800040101010101" pitchFamily="2" charset="-122"/>
                <a:ea typeface="STXinwei" panose="02010800040101010101" pitchFamily="2" charset="-122"/>
              </a:rPr>
              <a:t>系统拆分</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2650543" y="377364"/>
            <a:ext cx="6952401" cy="1261601"/>
          </a:xfrm>
          <a:prstGeom prst="rect">
            <a:avLst/>
          </a:prstGeom>
        </p:spPr>
        <p:txBody>
          <a:bodyPr>
            <a:noAutofit/>
          </a:bodyPr>
          <a:lstStyle/>
          <a:p>
            <a:pPr algn="ctr"/>
            <a:r>
              <a:rPr lang="en-US" sz="4267" dirty="0" err="1">
                <a:latin typeface="STXinwei" panose="02010800040101010101" pitchFamily="2" charset="-122"/>
                <a:ea typeface="STXinwei" panose="02010800040101010101" pitchFamily="2" charset="-122"/>
              </a:rPr>
              <a:t>系统集成的挑战</a:t>
            </a:r>
            <a:endParaRPr sz="4267"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D61C4181-391A-7441-8311-69E2805EA868}"/>
              </a:ext>
            </a:extLst>
          </p:cNvPr>
          <p:cNvSpPr txBox="1"/>
          <p:nvPr/>
        </p:nvSpPr>
        <p:spPr>
          <a:xfrm>
            <a:off x="2439013" y="2850218"/>
            <a:ext cx="1005403" cy="830997"/>
          </a:xfrm>
          <a:prstGeom prst="rect">
            <a:avLst/>
          </a:prstGeom>
          <a:noFill/>
        </p:spPr>
        <p:txBody>
          <a:bodyPr wrap="none" rtlCol="0">
            <a:spAutoFit/>
          </a:bodyPr>
          <a:lstStyle/>
          <a:p>
            <a:pPr algn="ctr"/>
            <a:r>
              <a:rPr lang="en-TW" sz="1600" dirty="0">
                <a:solidFill>
                  <a:srgbClr val="FF0000"/>
                </a:solidFill>
                <a:latin typeface="STXinwei" panose="02010800040101010101" pitchFamily="2" charset="-122"/>
                <a:ea typeface="STXinwei" panose="02010800040101010101" pitchFamily="2" charset="-122"/>
              </a:rPr>
              <a:t>正确的</a:t>
            </a:r>
          </a:p>
          <a:p>
            <a:pPr algn="ctr"/>
            <a:r>
              <a:rPr lang="en-TW" sz="1600" dirty="0">
                <a:solidFill>
                  <a:srgbClr val="FF0000"/>
                </a:solidFill>
                <a:latin typeface="STXinwei" panose="02010800040101010101" pitchFamily="2" charset="-122"/>
                <a:ea typeface="STXinwei" panose="02010800040101010101" pitchFamily="2" charset="-122"/>
              </a:rPr>
              <a:t>系统</a:t>
            </a:r>
          </a:p>
          <a:p>
            <a:pPr algn="ctr"/>
            <a:r>
              <a:rPr lang="en-TW" sz="1600" dirty="0">
                <a:solidFill>
                  <a:srgbClr val="FF0000"/>
                </a:solidFill>
                <a:latin typeface="STXinwei" panose="02010800040101010101" pitchFamily="2" charset="-122"/>
                <a:ea typeface="STXinwei" panose="02010800040101010101" pitchFamily="2" charset="-122"/>
              </a:rPr>
              <a:t>运行范畴</a:t>
            </a:r>
          </a:p>
        </p:txBody>
      </p:sp>
    </p:spTree>
    <p:extLst>
      <p:ext uri="{BB962C8B-B14F-4D97-AF65-F5344CB8AC3E}">
        <p14:creationId xmlns:p14="http://schemas.microsoft.com/office/powerpoint/2010/main" val="150384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3368652" y="6428562"/>
            <a:ext cx="5603650" cy="307777"/>
          </a:xfrm>
          <a:prstGeom prst="rect">
            <a:avLst/>
          </a:prstGeom>
          <a:noFill/>
        </p:spPr>
        <p:txBody>
          <a:bodyPr wrap="none" rtlCol="0">
            <a:spAutoFit/>
          </a:bodyPr>
          <a:lstStyle/>
          <a:p>
            <a:r>
              <a:rPr lang="en-TW" sz="140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4028108" y="2521376"/>
            <a:ext cx="4907579" cy="276568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787138" cy="230833"/>
            </a:xfrm>
            <a:prstGeom prst="rect">
              <a:avLst/>
            </a:prstGeom>
            <a:noFill/>
          </p:spPr>
          <p:txBody>
            <a:bodyPr wrap="none" rtlCol="0">
              <a:spAutoFit/>
            </a:bodyPr>
            <a:lstStyle/>
            <a:p>
              <a:r>
                <a:rPr lang="en-TW" sz="140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926184" y="676593"/>
            <a:ext cx="6952401" cy="1290324"/>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通过加速建模工作流</a:t>
            </a:r>
            <a:br>
              <a:rPr lang="en-US" altLang="zh-CN" sz="4267" dirty="0">
                <a:latin typeface="STXinwei" panose="02010800040101010101" pitchFamily="2" charset="-122"/>
                <a:ea typeface="STXinwei" panose="02010800040101010101" pitchFamily="2" charset="-122"/>
              </a:rPr>
            </a:br>
            <a:r>
              <a:rPr lang="en-US" sz="4267" dirty="0" err="1">
                <a:latin typeface="STXinwei" panose="02010800040101010101" pitchFamily="2" charset="-122"/>
                <a:ea typeface="STXinwei" panose="02010800040101010101" pitchFamily="2" charset="-122"/>
              </a:rPr>
              <a:t>增加修订模型的演进速度</a:t>
            </a:r>
            <a:endParaRPr sz="4267"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0383536"/>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23882</TotalTime>
  <Words>1534</Words>
  <Application>Microsoft Macintosh PowerPoint</Application>
  <PresentationFormat>Custom</PresentationFormat>
  <Paragraphs>212</Paragraphs>
  <Slides>26</Slides>
  <Notes>7</Notes>
  <HiddenSlides>0</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26</vt:i4>
      </vt:variant>
    </vt:vector>
  </HeadingPairs>
  <TitlesOfParts>
    <vt:vector size="5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Arial</vt:lpstr>
      <vt:lpstr>Arial Black</vt:lpstr>
      <vt:lpstr>Calibri</vt:lpstr>
      <vt:lpstr>Calibri Light</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代数化建构与评估系统设计方案的理论与案例</vt:lpstr>
      <vt:lpstr>PowerPoint Presentation</vt:lpstr>
      <vt:lpstr>PowerPoint Presentation</vt:lpstr>
      <vt:lpstr>系统代数的研究背景与动机 (AoS Motivation)</vt:lpstr>
      <vt:lpstr>系统代数的研究内容 (AoS Motivation)</vt:lpstr>
      <vt:lpstr>形式化系统的可表达性指标</vt:lpstr>
      <vt:lpstr>系统正确性的形式化定义</vt:lpstr>
      <vt:lpstr>系统集成的挑战</vt:lpstr>
      <vt:lpstr>通过加速建模工作流 增加修订模型的演进速度</vt:lpstr>
      <vt:lpstr>系统描述语言的类型：算元(名词片语)的分类空间</vt:lpstr>
      <vt:lpstr>PowerPoint Presentation</vt:lpstr>
      <vt:lpstr>系统表达语言的类型：可执行系统语言的分类空间</vt:lpstr>
      <vt:lpstr>AoS Methodology： 系统代数的方法论</vt:lpstr>
      <vt:lpstr>Property Domain Specification： 特性域的运算规则</vt:lpstr>
      <vt:lpstr>基于箭头(关系)与标签（命名空间）的运算方法</vt:lpstr>
      <vt:lpstr>函数与多项式的运算可以用箭头完成</vt:lpstr>
      <vt:lpstr>Algebraic Methodology： 代数运算与模型空间的封闭性</vt:lpstr>
      <vt:lpstr>PowerPoint Presentation</vt:lpstr>
      <vt:lpstr>为排列组合空间设计的计算（记账）工具</vt:lpstr>
      <vt:lpstr>基于系统代数的建模工具: Integrated Development Environment</vt:lpstr>
      <vt:lpstr>系统代数AoS的应用案例：</vt:lpstr>
      <vt:lpstr>系统代数（AoS）的研究成果总结：</vt:lpstr>
      <vt:lpstr>Next Steps ： Searching for Invariants（通过计算持续精炼系统的不变性）</vt:lpstr>
      <vt:lpstr>Proposal for Huawei</vt:lpstr>
      <vt:lpstr>参考文献（TBD）</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1387</cp:revision>
  <dcterms:created xsi:type="dcterms:W3CDTF">2019-11-04T08:46:32Z</dcterms:created>
  <dcterms:modified xsi:type="dcterms:W3CDTF">2021-10-15T04:10:06Z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